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 id="261" r:id="rId35"/>
    <p:sldId id="262" r:id="rId36"/>
    <p:sldId id="263" r:id="rId37"/>
    <p:sldId id="264" r:id="rId38"/>
    <p:sldId id="265" r:id="rId39"/>
    <p:sldId id="266" r:id="rId40"/>
    <p:sldId id="267"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Montserrat" charset="1" panose="00000500000000000000"/>
      <p:regular r:id="rId12"/>
    </p:embeddedFont>
    <p:embeddedFont>
      <p:font typeface="Montserrat Bold" charset="1" panose="00000800000000000000"/>
      <p:regular r:id="rId13"/>
    </p:embeddedFont>
    <p:embeddedFont>
      <p:font typeface="Montserrat Italics" charset="1" panose="00000500000000000000"/>
      <p:regular r:id="rId14"/>
    </p:embeddedFont>
    <p:embeddedFont>
      <p:font typeface="Montserrat Bold Italics" charset="1" panose="00000800000000000000"/>
      <p:regular r:id="rId15"/>
    </p:embeddedFont>
    <p:embeddedFont>
      <p:font typeface="Montserrat Thin" charset="1" panose="00000300000000000000"/>
      <p:regular r:id="rId16"/>
    </p:embeddedFont>
    <p:embeddedFont>
      <p:font typeface="Montserrat Thin Italics" charset="1" panose="00000300000000000000"/>
      <p:regular r:id="rId17"/>
    </p:embeddedFont>
    <p:embeddedFont>
      <p:font typeface="Montserrat Extra-Light" charset="1" panose="00000300000000000000"/>
      <p:regular r:id="rId18"/>
    </p:embeddedFont>
    <p:embeddedFont>
      <p:font typeface="Montserrat Extra-Light Italics" charset="1" panose="00000300000000000000"/>
      <p:regular r:id="rId19"/>
    </p:embeddedFont>
    <p:embeddedFont>
      <p:font typeface="Montserrat Light" charset="1" panose="00000400000000000000"/>
      <p:regular r:id="rId20"/>
    </p:embeddedFont>
    <p:embeddedFont>
      <p:font typeface="Montserrat Light Italics" charset="1" panose="00000400000000000000"/>
      <p:regular r:id="rId21"/>
    </p:embeddedFont>
    <p:embeddedFont>
      <p:font typeface="Montserrat Medium" charset="1" panose="00000600000000000000"/>
      <p:regular r:id="rId22"/>
    </p:embeddedFont>
    <p:embeddedFont>
      <p:font typeface="Montserrat Medium Italics" charset="1" panose="00000600000000000000"/>
      <p:regular r:id="rId23"/>
    </p:embeddedFont>
    <p:embeddedFont>
      <p:font typeface="Montserrat Semi-Bold" charset="1" panose="00000700000000000000"/>
      <p:regular r:id="rId24"/>
    </p:embeddedFont>
    <p:embeddedFont>
      <p:font typeface="Montserrat Semi-Bold Italics" charset="1" panose="00000700000000000000"/>
      <p:regular r:id="rId25"/>
    </p:embeddedFont>
    <p:embeddedFont>
      <p:font typeface="Montserrat Ultra-Bold" charset="1" panose="00000900000000000000"/>
      <p:regular r:id="rId26"/>
    </p:embeddedFont>
    <p:embeddedFont>
      <p:font typeface="Montserrat Ultra-Bold Italics" charset="1" panose="00000900000000000000"/>
      <p:regular r:id="rId27"/>
    </p:embeddedFont>
    <p:embeddedFont>
      <p:font typeface="Montserrat Heavy" charset="1" panose="00000A00000000000000"/>
      <p:regular r:id="rId28"/>
    </p:embeddedFont>
    <p:embeddedFont>
      <p:font typeface="Montserrat Heavy Italics" charset="1" panose="00000A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slides/slide10.xml" Type="http://schemas.openxmlformats.org/officeDocument/2006/relationships/slide"/><Relationship Id="rId4" Target="theme/theme1.xml" Type="http://schemas.openxmlformats.org/officeDocument/2006/relationships/theme"/><Relationship Id="rId40" Target="slides/slide11.xml" Type="http://schemas.openxmlformats.org/officeDocument/2006/relationships/slide"/><Relationship Id="rId41"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GErWoS4yQ.mp4>
</file>

<file path=ppt/media/image1.png>
</file>

<file path=ppt/media/image10.svg>
</file>

<file path=ppt/media/image11.png>
</file>

<file path=ppt/media/image12.png>
</file>

<file path=ppt/media/image13.png>
</file>

<file path=ppt/media/image14.svg>
</file>

<file path=ppt/media/image15.jpeg>
</file>

<file path=ppt/media/image2.sv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5.jpeg" Type="http://schemas.openxmlformats.org/officeDocument/2006/relationships/image"/><Relationship Id="rId7" Target="../media/VAGErWoS4yQ.mp4" Type="http://schemas.openxmlformats.org/officeDocument/2006/relationships/video"/><Relationship Id="rId8" Target="../media/VAGErWoS4yQ.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616142" y="-1782900"/>
            <a:ext cx="8703174" cy="8703174"/>
          </a:xfrm>
          <a:custGeom>
            <a:avLst/>
            <a:gdLst/>
            <a:ahLst/>
            <a:cxnLst/>
            <a:rect r="r" b="b" t="t" l="l"/>
            <a:pathLst>
              <a:path h="8703174" w="8703174">
                <a:moveTo>
                  <a:pt x="0" y="0"/>
                </a:moveTo>
                <a:lnTo>
                  <a:pt x="8703175" y="0"/>
                </a:lnTo>
                <a:lnTo>
                  <a:pt x="8703175" y="8703175"/>
                </a:lnTo>
                <a:lnTo>
                  <a:pt x="0" y="87031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371604" y="3926278"/>
            <a:ext cx="8703174" cy="8703174"/>
          </a:xfrm>
          <a:custGeom>
            <a:avLst/>
            <a:gdLst/>
            <a:ahLst/>
            <a:cxnLst/>
            <a:rect r="r" b="b" t="t" l="l"/>
            <a:pathLst>
              <a:path h="8703174" w="8703174">
                <a:moveTo>
                  <a:pt x="0" y="0"/>
                </a:moveTo>
                <a:lnTo>
                  <a:pt x="8703174" y="0"/>
                </a:lnTo>
                <a:lnTo>
                  <a:pt x="8703174" y="8703175"/>
                </a:lnTo>
                <a:lnTo>
                  <a:pt x="0" y="87031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9752523" y="7277500"/>
            <a:ext cx="2969076" cy="820338"/>
            <a:chOff x="0" y="0"/>
            <a:chExt cx="781979" cy="216056"/>
          </a:xfrm>
        </p:grpSpPr>
        <p:sp>
          <p:nvSpPr>
            <p:cNvPr name="Freeform 5" id="5"/>
            <p:cNvSpPr/>
            <p:nvPr/>
          </p:nvSpPr>
          <p:spPr>
            <a:xfrm flipH="false" flipV="false" rot="0">
              <a:off x="0" y="0"/>
              <a:ext cx="781979" cy="216056"/>
            </a:xfrm>
            <a:custGeom>
              <a:avLst/>
              <a:gdLst/>
              <a:ahLst/>
              <a:cxnLst/>
              <a:rect r="r" b="b" t="t" l="l"/>
              <a:pathLst>
                <a:path h="216056" w="781979">
                  <a:moveTo>
                    <a:pt x="108028" y="0"/>
                  </a:moveTo>
                  <a:lnTo>
                    <a:pt x="673951" y="0"/>
                  </a:lnTo>
                  <a:cubicBezTo>
                    <a:pt x="702602" y="0"/>
                    <a:pt x="730079" y="11381"/>
                    <a:pt x="750338" y="31641"/>
                  </a:cubicBezTo>
                  <a:cubicBezTo>
                    <a:pt x="770597" y="51900"/>
                    <a:pt x="781979" y="79377"/>
                    <a:pt x="781979" y="108028"/>
                  </a:cubicBezTo>
                  <a:lnTo>
                    <a:pt x="781979" y="108028"/>
                  </a:lnTo>
                  <a:cubicBezTo>
                    <a:pt x="781979" y="136679"/>
                    <a:pt x="770597" y="164156"/>
                    <a:pt x="750338" y="184415"/>
                  </a:cubicBezTo>
                  <a:cubicBezTo>
                    <a:pt x="730079" y="204675"/>
                    <a:pt x="702602" y="216056"/>
                    <a:pt x="673951" y="216056"/>
                  </a:cubicBezTo>
                  <a:lnTo>
                    <a:pt x="108028" y="216056"/>
                  </a:lnTo>
                  <a:cubicBezTo>
                    <a:pt x="79377" y="216056"/>
                    <a:pt x="51900" y="204675"/>
                    <a:pt x="31641" y="184415"/>
                  </a:cubicBezTo>
                  <a:cubicBezTo>
                    <a:pt x="11381" y="164156"/>
                    <a:pt x="0" y="136679"/>
                    <a:pt x="0" y="108028"/>
                  </a:cubicBezTo>
                  <a:lnTo>
                    <a:pt x="0" y="108028"/>
                  </a:lnTo>
                  <a:cubicBezTo>
                    <a:pt x="0" y="79377"/>
                    <a:pt x="11381" y="51900"/>
                    <a:pt x="31641" y="31641"/>
                  </a:cubicBezTo>
                  <a:cubicBezTo>
                    <a:pt x="51900" y="11381"/>
                    <a:pt x="79377" y="0"/>
                    <a:pt x="108028" y="0"/>
                  </a:cubicBezTo>
                  <a:close/>
                </a:path>
              </a:pathLst>
            </a:custGeom>
            <a:solidFill>
              <a:srgbClr val="000000">
                <a:alpha val="0"/>
              </a:srgbClr>
            </a:solidFill>
            <a:ln w="38100" cap="rnd">
              <a:solidFill>
                <a:srgbClr val="FF9405"/>
              </a:solidFill>
              <a:prstDash val="solid"/>
              <a:round/>
            </a:ln>
          </p:spPr>
        </p:sp>
        <p:sp>
          <p:nvSpPr>
            <p:cNvPr name="TextBox 6" id="6"/>
            <p:cNvSpPr txBox="true"/>
            <p:nvPr/>
          </p:nvSpPr>
          <p:spPr>
            <a:xfrm>
              <a:off x="0" y="-38100"/>
              <a:ext cx="781979" cy="2541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28700" y="1028700"/>
            <a:ext cx="9152450" cy="5600140"/>
            <a:chOff x="0" y="0"/>
            <a:chExt cx="2410522" cy="1474934"/>
          </a:xfrm>
        </p:grpSpPr>
        <p:sp>
          <p:nvSpPr>
            <p:cNvPr name="Freeform 8" id="8"/>
            <p:cNvSpPr/>
            <p:nvPr/>
          </p:nvSpPr>
          <p:spPr>
            <a:xfrm flipH="false" flipV="false" rot="0">
              <a:off x="0" y="0"/>
              <a:ext cx="2410522" cy="1474934"/>
            </a:xfrm>
            <a:custGeom>
              <a:avLst/>
              <a:gdLst/>
              <a:ahLst/>
              <a:cxnLst/>
              <a:rect r="r" b="b" t="t" l="l"/>
              <a:pathLst>
                <a:path h="1474934" w="2410522">
                  <a:moveTo>
                    <a:pt x="53291" y="0"/>
                  </a:moveTo>
                  <a:lnTo>
                    <a:pt x="2357231" y="0"/>
                  </a:lnTo>
                  <a:cubicBezTo>
                    <a:pt x="2371365" y="0"/>
                    <a:pt x="2384919" y="5615"/>
                    <a:pt x="2394913" y="15609"/>
                  </a:cubicBezTo>
                  <a:cubicBezTo>
                    <a:pt x="2404907" y="25602"/>
                    <a:pt x="2410522" y="39157"/>
                    <a:pt x="2410522" y="53291"/>
                  </a:cubicBezTo>
                  <a:lnTo>
                    <a:pt x="2410522" y="1421643"/>
                  </a:lnTo>
                  <a:cubicBezTo>
                    <a:pt x="2410522" y="1435777"/>
                    <a:pt x="2404907" y="1449332"/>
                    <a:pt x="2394913" y="1459325"/>
                  </a:cubicBezTo>
                  <a:cubicBezTo>
                    <a:pt x="2384919" y="1469319"/>
                    <a:pt x="2371365" y="1474934"/>
                    <a:pt x="2357231" y="1474934"/>
                  </a:cubicBezTo>
                  <a:lnTo>
                    <a:pt x="53291" y="1474934"/>
                  </a:lnTo>
                  <a:cubicBezTo>
                    <a:pt x="39157" y="1474934"/>
                    <a:pt x="25602" y="1469319"/>
                    <a:pt x="15609" y="1459325"/>
                  </a:cubicBezTo>
                  <a:cubicBezTo>
                    <a:pt x="5615" y="1449332"/>
                    <a:pt x="0" y="1435777"/>
                    <a:pt x="0" y="1421643"/>
                  </a:cubicBezTo>
                  <a:lnTo>
                    <a:pt x="0" y="53291"/>
                  </a:lnTo>
                  <a:cubicBezTo>
                    <a:pt x="0" y="39157"/>
                    <a:pt x="5615" y="25602"/>
                    <a:pt x="15609" y="15609"/>
                  </a:cubicBezTo>
                  <a:cubicBezTo>
                    <a:pt x="25602" y="5615"/>
                    <a:pt x="39157" y="0"/>
                    <a:pt x="53291" y="0"/>
                  </a:cubicBezTo>
                  <a:close/>
                </a:path>
              </a:pathLst>
            </a:custGeom>
            <a:solidFill>
              <a:srgbClr val="FFFFFF"/>
            </a:solidFill>
          </p:spPr>
        </p:sp>
        <p:sp>
          <p:nvSpPr>
            <p:cNvPr name="TextBox 9" id="9"/>
            <p:cNvSpPr txBox="true"/>
            <p:nvPr/>
          </p:nvSpPr>
          <p:spPr>
            <a:xfrm>
              <a:off x="0" y="-38100"/>
              <a:ext cx="2410522" cy="1513034"/>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8728674" y="7277500"/>
            <a:ext cx="784032" cy="784032"/>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9405"/>
              </a:soli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3" id="13"/>
          <p:cNvSpPr/>
          <p:nvPr/>
        </p:nvSpPr>
        <p:spPr>
          <a:xfrm flipH="false" flipV="false" rot="0">
            <a:off x="10395464" y="1087167"/>
            <a:ext cx="9161597" cy="6190334"/>
          </a:xfrm>
          <a:custGeom>
            <a:avLst/>
            <a:gdLst/>
            <a:ahLst/>
            <a:cxnLst/>
            <a:rect r="r" b="b" t="t" l="l"/>
            <a:pathLst>
              <a:path h="6190334" w="9161597">
                <a:moveTo>
                  <a:pt x="0" y="0"/>
                </a:moveTo>
                <a:lnTo>
                  <a:pt x="9161597" y="0"/>
                </a:lnTo>
                <a:lnTo>
                  <a:pt x="9161597" y="6190333"/>
                </a:lnTo>
                <a:lnTo>
                  <a:pt x="0" y="6190333"/>
                </a:lnTo>
                <a:lnTo>
                  <a:pt x="0" y="0"/>
                </a:lnTo>
                <a:close/>
              </a:path>
            </a:pathLst>
          </a:custGeom>
          <a:blipFill>
            <a:blip r:embed="rId4"/>
            <a:stretch>
              <a:fillRect l="-6540" t="0" r="-6540" b="0"/>
            </a:stretch>
          </a:blipFill>
        </p:spPr>
      </p:sp>
      <p:sp>
        <p:nvSpPr>
          <p:cNvPr name="Freeform 14" id="14"/>
          <p:cNvSpPr/>
          <p:nvPr/>
        </p:nvSpPr>
        <p:spPr>
          <a:xfrm flipH="false" flipV="false" rot="0">
            <a:off x="13479582" y="-6666965"/>
            <a:ext cx="9768130" cy="9768130"/>
          </a:xfrm>
          <a:custGeom>
            <a:avLst/>
            <a:gdLst/>
            <a:ahLst/>
            <a:cxnLst/>
            <a:rect r="r" b="b" t="t" l="l"/>
            <a:pathLst>
              <a:path h="9768130" w="9768130">
                <a:moveTo>
                  <a:pt x="0" y="0"/>
                </a:moveTo>
                <a:lnTo>
                  <a:pt x="9768130" y="0"/>
                </a:lnTo>
                <a:lnTo>
                  <a:pt x="9768130" y="9768131"/>
                </a:lnTo>
                <a:lnTo>
                  <a:pt x="0" y="976813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5" id="15"/>
          <p:cNvSpPr/>
          <p:nvPr/>
        </p:nvSpPr>
        <p:spPr>
          <a:xfrm flipH="false" flipV="false" rot="0">
            <a:off x="14889452" y="0"/>
            <a:ext cx="3398548" cy="2217553"/>
          </a:xfrm>
          <a:custGeom>
            <a:avLst/>
            <a:gdLst/>
            <a:ahLst/>
            <a:cxnLst/>
            <a:rect r="r" b="b" t="t" l="l"/>
            <a:pathLst>
              <a:path h="2217553" w="3398548">
                <a:moveTo>
                  <a:pt x="0" y="0"/>
                </a:moveTo>
                <a:lnTo>
                  <a:pt x="3398548" y="0"/>
                </a:lnTo>
                <a:lnTo>
                  <a:pt x="3398548" y="2217553"/>
                </a:lnTo>
                <a:lnTo>
                  <a:pt x="0" y="2217553"/>
                </a:lnTo>
                <a:lnTo>
                  <a:pt x="0" y="0"/>
                </a:lnTo>
                <a:close/>
              </a:path>
            </a:pathLst>
          </a:custGeom>
          <a:blipFill>
            <a:blip r:embed="rId7"/>
            <a:stretch>
              <a:fillRect l="0" t="0" r="0" b="0"/>
            </a:stretch>
          </a:blipFill>
        </p:spPr>
      </p:sp>
      <p:sp>
        <p:nvSpPr>
          <p:cNvPr name="TextBox 16" id="16"/>
          <p:cNvSpPr txBox="true"/>
          <p:nvPr/>
        </p:nvSpPr>
        <p:spPr>
          <a:xfrm rot="0">
            <a:off x="11429990" y="8231189"/>
            <a:ext cx="6147832" cy="2452803"/>
          </a:xfrm>
          <a:prstGeom prst="rect">
            <a:avLst/>
          </a:prstGeom>
        </p:spPr>
        <p:txBody>
          <a:bodyPr anchor="t" rtlCol="false" tIns="0" lIns="0" bIns="0" rIns="0">
            <a:spAutoFit/>
          </a:bodyPr>
          <a:lstStyle/>
          <a:p>
            <a:pPr algn="l" marL="606234" indent="-303117" lvl="1">
              <a:lnSpc>
                <a:spcPts val="3931"/>
              </a:lnSpc>
              <a:buFont typeface="Arial"/>
              <a:buChar char="•"/>
            </a:pPr>
            <a:r>
              <a:rPr lang="en-US" sz="2807">
                <a:solidFill>
                  <a:srgbClr val="000000"/>
                </a:solidFill>
                <a:latin typeface="Montserrat"/>
              </a:rPr>
              <a:t>Salma NIDAR</a:t>
            </a:r>
          </a:p>
          <a:p>
            <a:pPr algn="l" marL="606234" indent="-303117" lvl="1">
              <a:lnSpc>
                <a:spcPts val="3931"/>
              </a:lnSpc>
              <a:buFont typeface="Arial"/>
              <a:buChar char="•"/>
            </a:pPr>
            <a:r>
              <a:rPr lang="en-US" sz="2807">
                <a:solidFill>
                  <a:srgbClr val="000000"/>
                </a:solidFill>
                <a:latin typeface="Montserrat"/>
              </a:rPr>
              <a:t>Aymane MAHRI</a:t>
            </a:r>
          </a:p>
          <a:p>
            <a:pPr algn="l" marL="606234" indent="-303117" lvl="1">
              <a:lnSpc>
                <a:spcPts val="3931"/>
              </a:lnSpc>
              <a:buFont typeface="Arial"/>
              <a:buChar char="•"/>
            </a:pPr>
            <a:r>
              <a:rPr lang="en-US" sz="2807">
                <a:solidFill>
                  <a:srgbClr val="000000"/>
                </a:solidFill>
                <a:latin typeface="Montserrat"/>
              </a:rPr>
              <a:t>Ayoub BAKKALI</a:t>
            </a:r>
          </a:p>
          <a:p>
            <a:pPr algn="l" marL="606234" indent="-303117" lvl="1">
              <a:lnSpc>
                <a:spcPts val="3931"/>
              </a:lnSpc>
              <a:buFont typeface="Arial"/>
              <a:buChar char="•"/>
            </a:pPr>
            <a:r>
              <a:rPr lang="en-US" sz="2807">
                <a:solidFill>
                  <a:srgbClr val="000000"/>
                </a:solidFill>
                <a:latin typeface="Montserrat"/>
              </a:rPr>
              <a:t>Mohamed Amine SABBAHI</a:t>
            </a:r>
          </a:p>
          <a:p>
            <a:pPr algn="l">
              <a:lnSpc>
                <a:spcPts val="3931"/>
              </a:lnSpc>
            </a:pPr>
          </a:p>
        </p:txBody>
      </p:sp>
      <p:sp>
        <p:nvSpPr>
          <p:cNvPr name="TextBox 17" id="17"/>
          <p:cNvSpPr txBox="true"/>
          <p:nvPr/>
        </p:nvSpPr>
        <p:spPr>
          <a:xfrm rot="0">
            <a:off x="10071706" y="7409902"/>
            <a:ext cx="2716567" cy="471603"/>
          </a:xfrm>
          <a:prstGeom prst="rect">
            <a:avLst/>
          </a:prstGeom>
        </p:spPr>
        <p:txBody>
          <a:bodyPr anchor="t" rtlCol="false" tIns="0" lIns="0" bIns="0" rIns="0">
            <a:spAutoFit/>
          </a:bodyPr>
          <a:lstStyle/>
          <a:p>
            <a:pPr algn="l">
              <a:lnSpc>
                <a:spcPts val="3931"/>
              </a:lnSpc>
            </a:pPr>
            <a:r>
              <a:rPr lang="en-US" sz="2807">
                <a:solidFill>
                  <a:srgbClr val="000000"/>
                </a:solidFill>
                <a:latin typeface="Montserrat"/>
              </a:rPr>
              <a:t>Realized by:</a:t>
            </a:r>
          </a:p>
        </p:txBody>
      </p:sp>
      <p:sp>
        <p:nvSpPr>
          <p:cNvPr name="TextBox 18" id="18"/>
          <p:cNvSpPr txBox="true"/>
          <p:nvPr/>
        </p:nvSpPr>
        <p:spPr>
          <a:xfrm rot="0">
            <a:off x="1611177" y="2378434"/>
            <a:ext cx="7839939" cy="3420146"/>
          </a:xfrm>
          <a:prstGeom prst="rect">
            <a:avLst/>
          </a:prstGeom>
        </p:spPr>
        <p:txBody>
          <a:bodyPr anchor="t" rtlCol="false" tIns="0" lIns="0" bIns="0" rIns="0">
            <a:spAutoFit/>
          </a:bodyPr>
          <a:lstStyle/>
          <a:p>
            <a:pPr algn="l">
              <a:lnSpc>
                <a:spcPts val="5359"/>
              </a:lnSpc>
            </a:pPr>
            <a:r>
              <a:rPr lang="en-US" sz="5203">
                <a:solidFill>
                  <a:srgbClr val="000000"/>
                </a:solidFill>
                <a:latin typeface="Montserrat"/>
              </a:rPr>
              <a:t>SmartPark:</a:t>
            </a:r>
          </a:p>
          <a:p>
            <a:pPr algn="l">
              <a:lnSpc>
                <a:spcPts val="5359"/>
              </a:lnSpc>
            </a:pPr>
            <a:r>
              <a:rPr lang="en-US" sz="5203">
                <a:solidFill>
                  <a:srgbClr val="000000"/>
                </a:solidFill>
                <a:latin typeface="Montserrat"/>
              </a:rPr>
              <a:t>AI-Driven AIoT Parking Solution for Apartment Communities.</a:t>
            </a:r>
          </a:p>
          <a:p>
            <a:pPr algn="l">
              <a:lnSpc>
                <a:spcPts val="5359"/>
              </a:lnSpc>
            </a:pPr>
          </a:p>
        </p:txBody>
      </p:sp>
      <p:grpSp>
        <p:nvGrpSpPr>
          <p:cNvPr name="Group 19" id="19"/>
          <p:cNvGrpSpPr/>
          <p:nvPr/>
        </p:nvGrpSpPr>
        <p:grpSpPr>
          <a:xfrm rot="0">
            <a:off x="3249362" y="7268872"/>
            <a:ext cx="2969076" cy="820338"/>
            <a:chOff x="0" y="0"/>
            <a:chExt cx="781979" cy="216056"/>
          </a:xfrm>
        </p:grpSpPr>
        <p:sp>
          <p:nvSpPr>
            <p:cNvPr name="Freeform 20" id="20"/>
            <p:cNvSpPr/>
            <p:nvPr/>
          </p:nvSpPr>
          <p:spPr>
            <a:xfrm flipH="false" flipV="false" rot="0">
              <a:off x="0" y="0"/>
              <a:ext cx="781979" cy="216056"/>
            </a:xfrm>
            <a:custGeom>
              <a:avLst/>
              <a:gdLst/>
              <a:ahLst/>
              <a:cxnLst/>
              <a:rect r="r" b="b" t="t" l="l"/>
              <a:pathLst>
                <a:path h="216056" w="781979">
                  <a:moveTo>
                    <a:pt x="108028" y="0"/>
                  </a:moveTo>
                  <a:lnTo>
                    <a:pt x="673951" y="0"/>
                  </a:lnTo>
                  <a:cubicBezTo>
                    <a:pt x="702602" y="0"/>
                    <a:pt x="730079" y="11381"/>
                    <a:pt x="750338" y="31641"/>
                  </a:cubicBezTo>
                  <a:cubicBezTo>
                    <a:pt x="770597" y="51900"/>
                    <a:pt x="781979" y="79377"/>
                    <a:pt x="781979" y="108028"/>
                  </a:cubicBezTo>
                  <a:lnTo>
                    <a:pt x="781979" y="108028"/>
                  </a:lnTo>
                  <a:cubicBezTo>
                    <a:pt x="781979" y="136679"/>
                    <a:pt x="770597" y="164156"/>
                    <a:pt x="750338" y="184415"/>
                  </a:cubicBezTo>
                  <a:cubicBezTo>
                    <a:pt x="730079" y="204675"/>
                    <a:pt x="702602" y="216056"/>
                    <a:pt x="673951" y="216056"/>
                  </a:cubicBezTo>
                  <a:lnTo>
                    <a:pt x="108028" y="216056"/>
                  </a:lnTo>
                  <a:cubicBezTo>
                    <a:pt x="79377" y="216056"/>
                    <a:pt x="51900" y="204675"/>
                    <a:pt x="31641" y="184415"/>
                  </a:cubicBezTo>
                  <a:cubicBezTo>
                    <a:pt x="11381" y="164156"/>
                    <a:pt x="0" y="136679"/>
                    <a:pt x="0" y="108028"/>
                  </a:cubicBezTo>
                  <a:lnTo>
                    <a:pt x="0" y="108028"/>
                  </a:lnTo>
                  <a:cubicBezTo>
                    <a:pt x="0" y="79377"/>
                    <a:pt x="11381" y="51900"/>
                    <a:pt x="31641" y="31641"/>
                  </a:cubicBezTo>
                  <a:cubicBezTo>
                    <a:pt x="51900" y="11381"/>
                    <a:pt x="79377" y="0"/>
                    <a:pt x="108028" y="0"/>
                  </a:cubicBezTo>
                  <a:close/>
                </a:path>
              </a:pathLst>
            </a:custGeom>
            <a:solidFill>
              <a:srgbClr val="000000">
                <a:alpha val="0"/>
              </a:srgbClr>
            </a:solidFill>
            <a:ln w="38100" cap="rnd">
              <a:solidFill>
                <a:srgbClr val="FF9405"/>
              </a:solidFill>
              <a:prstDash val="solid"/>
              <a:round/>
            </a:ln>
          </p:spPr>
        </p:sp>
        <p:sp>
          <p:nvSpPr>
            <p:cNvPr name="TextBox 21" id="21"/>
            <p:cNvSpPr txBox="true"/>
            <p:nvPr/>
          </p:nvSpPr>
          <p:spPr>
            <a:xfrm>
              <a:off x="0" y="-38100"/>
              <a:ext cx="781979" cy="254156"/>
            </a:xfrm>
            <a:prstGeom prst="rect">
              <a:avLst/>
            </a:prstGeom>
          </p:spPr>
          <p:txBody>
            <a:bodyPr anchor="ctr" rtlCol="false" tIns="50800" lIns="50800" bIns="50800" rIns="50800"/>
            <a:lstStyle/>
            <a:p>
              <a:pPr algn="ctr">
                <a:lnSpc>
                  <a:spcPts val="2659"/>
                </a:lnSpc>
                <a:spcBef>
                  <a:spcPct val="0"/>
                </a:spcBef>
              </a:pPr>
            </a:p>
          </p:txBody>
        </p:sp>
      </p:grpSp>
      <p:grpSp>
        <p:nvGrpSpPr>
          <p:cNvPr name="Group 22" id="22"/>
          <p:cNvGrpSpPr/>
          <p:nvPr/>
        </p:nvGrpSpPr>
        <p:grpSpPr>
          <a:xfrm rot="0">
            <a:off x="2212201" y="7295653"/>
            <a:ext cx="784032" cy="784032"/>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F9405"/>
              </a:solidFill>
              <a:prstDash val="solid"/>
              <a:miter/>
            </a:ln>
          </p:spPr>
        </p:sp>
        <p:sp>
          <p:nvSpPr>
            <p:cNvPr name="TextBox 24" id="2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3752218" y="7401274"/>
            <a:ext cx="2716567" cy="471603"/>
          </a:xfrm>
          <a:prstGeom prst="rect">
            <a:avLst/>
          </a:prstGeom>
        </p:spPr>
        <p:txBody>
          <a:bodyPr anchor="t" rtlCol="false" tIns="0" lIns="0" bIns="0" rIns="0">
            <a:spAutoFit/>
          </a:bodyPr>
          <a:lstStyle/>
          <a:p>
            <a:pPr algn="l">
              <a:lnSpc>
                <a:spcPts val="3931"/>
              </a:lnSpc>
            </a:pPr>
            <a:r>
              <a:rPr lang="en-US" sz="2807">
                <a:solidFill>
                  <a:srgbClr val="000000"/>
                </a:solidFill>
                <a:latin typeface="Montserrat"/>
              </a:rPr>
              <a:t>Framed by:</a:t>
            </a:r>
          </a:p>
        </p:txBody>
      </p:sp>
      <p:sp>
        <p:nvSpPr>
          <p:cNvPr name="TextBox 26" id="26"/>
          <p:cNvSpPr txBox="true"/>
          <p:nvPr/>
        </p:nvSpPr>
        <p:spPr>
          <a:xfrm rot="0">
            <a:off x="4802503" y="8394011"/>
            <a:ext cx="4341497" cy="471603"/>
          </a:xfrm>
          <a:prstGeom prst="rect">
            <a:avLst/>
          </a:prstGeom>
        </p:spPr>
        <p:txBody>
          <a:bodyPr anchor="t" rtlCol="false" tIns="0" lIns="0" bIns="0" rIns="0">
            <a:spAutoFit/>
          </a:bodyPr>
          <a:lstStyle/>
          <a:p>
            <a:pPr algn="l" marL="606234" indent="-303117" lvl="1">
              <a:lnSpc>
                <a:spcPts val="3931"/>
              </a:lnSpc>
              <a:buFont typeface="Arial"/>
              <a:buChar char="•"/>
            </a:pPr>
            <a:r>
              <a:rPr lang="en-US" sz="2807">
                <a:solidFill>
                  <a:srgbClr val="000000"/>
                </a:solidFill>
                <a:latin typeface="Montserrat"/>
              </a:rPr>
              <a:t>Mohamed EL BRAK</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0013990" y="-7825478"/>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101481" y="3828159"/>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4" id="4">
            <a:hlinkClick action="ppaction://media"/>
          </p:cNvPr>
          <p:cNvPicPr>
            <a:picLocks noChangeAspect="true"/>
          </p:cNvPicPr>
          <p:nvPr>
            <a:videoFile r:link="rId7"/>
            <p:extLst>
              <p:ext uri="{DAA4B4D4-6D71-4841-9C94-3DE7FCFB9230}">
                <p14:media xmlns:p14="http://schemas.microsoft.com/office/powerpoint/2010/main" r:embed="rId8"/>
              </p:ext>
            </p:extLst>
          </p:nvPr>
        </p:nvPicPr>
        <p:blipFill>
          <a:blip r:embed="rId6"/>
          <a:srcRect l="0" t="0" r="0" b="0"/>
          <a:stretch>
            <a:fillRect/>
          </a:stretch>
        </p:blipFill>
        <p:spPr>
          <a:xfrm flipH="false" flipV="false" rot="0">
            <a:off x="2303216" y="2356468"/>
            <a:ext cx="13681569" cy="7695882"/>
          </a:xfrm>
          <a:prstGeom prst="rect">
            <a:avLst/>
          </a:prstGeom>
        </p:spPr>
      </p:pic>
      <p:sp>
        <p:nvSpPr>
          <p:cNvPr name="TextBox 5" id="5"/>
          <p:cNvSpPr txBox="true"/>
          <p:nvPr/>
        </p:nvSpPr>
        <p:spPr>
          <a:xfrm rot="0">
            <a:off x="2899477" y="1230660"/>
            <a:ext cx="12489045" cy="878159"/>
          </a:xfrm>
          <a:prstGeom prst="rect">
            <a:avLst/>
          </a:prstGeom>
        </p:spPr>
        <p:txBody>
          <a:bodyPr anchor="t" rtlCol="false" tIns="0" lIns="0" bIns="0" rIns="0">
            <a:spAutoFit/>
          </a:bodyPr>
          <a:lstStyle/>
          <a:p>
            <a:pPr algn="l">
              <a:lnSpc>
                <a:spcPts val="3572"/>
              </a:lnSpc>
            </a:pPr>
            <a:r>
              <a:rPr lang="en-US" sz="2551">
                <a:solidFill>
                  <a:srgbClr val="000000"/>
                </a:solidFill>
                <a:latin typeface="Montserrat"/>
              </a:rPr>
              <a:t>In this video, we will  showcase a live demonstration and practical example of the SmartPark app in action.</a:t>
            </a:r>
          </a:p>
        </p:txBody>
      </p:sp>
      <p:sp>
        <p:nvSpPr>
          <p:cNvPr name="TextBox 6" id="6"/>
          <p:cNvSpPr txBox="true"/>
          <p:nvPr/>
        </p:nvSpPr>
        <p:spPr>
          <a:xfrm rot="0">
            <a:off x="1028700" y="508727"/>
            <a:ext cx="6358208"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 05 - Practical example:</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0013990" y="-7825478"/>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101481" y="3828159"/>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7386908" y="1028700"/>
            <a:ext cx="9872392" cy="6374685"/>
            <a:chOff x="0" y="0"/>
            <a:chExt cx="2600136" cy="1678929"/>
          </a:xfrm>
        </p:grpSpPr>
        <p:sp>
          <p:nvSpPr>
            <p:cNvPr name="Freeform 5" id="5"/>
            <p:cNvSpPr/>
            <p:nvPr/>
          </p:nvSpPr>
          <p:spPr>
            <a:xfrm flipH="false" flipV="false" rot="0">
              <a:off x="0" y="0"/>
              <a:ext cx="2600136" cy="1678929"/>
            </a:xfrm>
            <a:custGeom>
              <a:avLst/>
              <a:gdLst/>
              <a:ahLst/>
              <a:cxnLst/>
              <a:rect r="r" b="b" t="t" l="l"/>
              <a:pathLst>
                <a:path h="1678929" w="2600136">
                  <a:moveTo>
                    <a:pt x="39994" y="0"/>
                  </a:moveTo>
                  <a:lnTo>
                    <a:pt x="2560142" y="0"/>
                  </a:lnTo>
                  <a:cubicBezTo>
                    <a:pt x="2570749" y="0"/>
                    <a:pt x="2580922" y="4214"/>
                    <a:pt x="2588422" y="11714"/>
                  </a:cubicBezTo>
                  <a:cubicBezTo>
                    <a:pt x="2595923" y="19214"/>
                    <a:pt x="2600136" y="29387"/>
                    <a:pt x="2600136" y="39994"/>
                  </a:cubicBezTo>
                  <a:lnTo>
                    <a:pt x="2600136" y="1638935"/>
                  </a:lnTo>
                  <a:cubicBezTo>
                    <a:pt x="2600136" y="1661023"/>
                    <a:pt x="2582230" y="1678929"/>
                    <a:pt x="2560142" y="1678929"/>
                  </a:cubicBezTo>
                  <a:lnTo>
                    <a:pt x="39994" y="1678929"/>
                  </a:lnTo>
                  <a:cubicBezTo>
                    <a:pt x="29387" y="1678929"/>
                    <a:pt x="19214" y="1674716"/>
                    <a:pt x="11714" y="1667215"/>
                  </a:cubicBezTo>
                  <a:cubicBezTo>
                    <a:pt x="4214" y="1659715"/>
                    <a:pt x="0" y="1649542"/>
                    <a:pt x="0" y="1638935"/>
                  </a:cubicBezTo>
                  <a:lnTo>
                    <a:pt x="0" y="39994"/>
                  </a:lnTo>
                  <a:cubicBezTo>
                    <a:pt x="0" y="29387"/>
                    <a:pt x="4214" y="19214"/>
                    <a:pt x="11714" y="11714"/>
                  </a:cubicBezTo>
                  <a:cubicBezTo>
                    <a:pt x="19214" y="4214"/>
                    <a:pt x="29387" y="0"/>
                    <a:pt x="39994" y="0"/>
                  </a:cubicBezTo>
                  <a:close/>
                </a:path>
              </a:pathLst>
            </a:custGeom>
            <a:solidFill>
              <a:srgbClr val="FFFFFF"/>
            </a:solidFill>
          </p:spPr>
        </p:sp>
        <p:sp>
          <p:nvSpPr>
            <p:cNvPr name="TextBox 6" id="6"/>
            <p:cNvSpPr txBox="true"/>
            <p:nvPr/>
          </p:nvSpPr>
          <p:spPr>
            <a:xfrm>
              <a:off x="0" y="-38100"/>
              <a:ext cx="2600136" cy="1717029"/>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8003167" y="2234316"/>
            <a:ext cx="8639874" cy="3915828"/>
          </a:xfrm>
          <a:prstGeom prst="rect">
            <a:avLst/>
          </a:prstGeom>
        </p:spPr>
        <p:txBody>
          <a:bodyPr anchor="t" rtlCol="false" tIns="0" lIns="0" bIns="0" rIns="0">
            <a:spAutoFit/>
          </a:bodyPr>
          <a:lstStyle/>
          <a:p>
            <a:pPr algn="just">
              <a:lnSpc>
                <a:spcPts val="3929"/>
              </a:lnSpc>
            </a:pPr>
            <a:r>
              <a:rPr lang="en-US" sz="2806">
                <a:solidFill>
                  <a:srgbClr val="000000"/>
                </a:solidFill>
                <a:latin typeface="Montserrat"/>
              </a:rPr>
              <a:t>SmartPark: Revolutionizing Parking Management. Seamlessly integrating Node-RED, PostgreSQL, and AI-driven OpenCV, SmartPark empowers residents with real-time updates, intuitive dashboards, and personalized notifications. Enhanced security, reduced congestion, and scalability make SmartPark the solution for modern urban living.</a:t>
            </a:r>
          </a:p>
        </p:txBody>
      </p:sp>
      <p:sp>
        <p:nvSpPr>
          <p:cNvPr name="TextBox 8" id="8"/>
          <p:cNvSpPr txBox="true"/>
          <p:nvPr/>
        </p:nvSpPr>
        <p:spPr>
          <a:xfrm rot="0">
            <a:off x="1028700" y="1085850"/>
            <a:ext cx="4614155"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06 - Conclusions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8353326" y="2672569"/>
            <a:ext cx="15228862" cy="15228862"/>
          </a:xfrm>
          <a:custGeom>
            <a:avLst/>
            <a:gdLst/>
            <a:ahLst/>
            <a:cxnLst/>
            <a:rect r="r" b="b" t="t" l="l"/>
            <a:pathLst>
              <a:path h="15228862" w="15228862">
                <a:moveTo>
                  <a:pt x="0" y="0"/>
                </a:moveTo>
                <a:lnTo>
                  <a:pt x="15228863" y="0"/>
                </a:lnTo>
                <a:lnTo>
                  <a:pt x="15228863" y="15228862"/>
                </a:lnTo>
                <a:lnTo>
                  <a:pt x="0" y="15228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212615" y="-6585731"/>
            <a:ext cx="15228862" cy="15228862"/>
          </a:xfrm>
          <a:custGeom>
            <a:avLst/>
            <a:gdLst/>
            <a:ahLst/>
            <a:cxnLst/>
            <a:rect r="r" b="b" t="t" l="l"/>
            <a:pathLst>
              <a:path h="15228862" w="15228862">
                <a:moveTo>
                  <a:pt x="0" y="0"/>
                </a:moveTo>
                <a:lnTo>
                  <a:pt x="15228862" y="0"/>
                </a:lnTo>
                <a:lnTo>
                  <a:pt x="15228862" y="15228862"/>
                </a:lnTo>
                <a:lnTo>
                  <a:pt x="0" y="152288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5261431" y="4053628"/>
            <a:ext cx="7765139" cy="2179743"/>
            <a:chOff x="0" y="0"/>
            <a:chExt cx="2045139" cy="574089"/>
          </a:xfrm>
        </p:grpSpPr>
        <p:sp>
          <p:nvSpPr>
            <p:cNvPr name="Freeform 5" id="5"/>
            <p:cNvSpPr/>
            <p:nvPr/>
          </p:nvSpPr>
          <p:spPr>
            <a:xfrm flipH="false" flipV="false" rot="0">
              <a:off x="0" y="0"/>
              <a:ext cx="2045139" cy="574089"/>
            </a:xfrm>
            <a:custGeom>
              <a:avLst/>
              <a:gdLst/>
              <a:ahLst/>
              <a:cxnLst/>
              <a:rect r="r" b="b" t="t" l="l"/>
              <a:pathLst>
                <a:path h="574089" w="2045139">
                  <a:moveTo>
                    <a:pt x="50848" y="0"/>
                  </a:moveTo>
                  <a:lnTo>
                    <a:pt x="1994292" y="0"/>
                  </a:lnTo>
                  <a:cubicBezTo>
                    <a:pt x="2022374" y="0"/>
                    <a:pt x="2045139" y="22765"/>
                    <a:pt x="2045139" y="50848"/>
                  </a:cubicBezTo>
                  <a:lnTo>
                    <a:pt x="2045139" y="523241"/>
                  </a:lnTo>
                  <a:cubicBezTo>
                    <a:pt x="2045139" y="551324"/>
                    <a:pt x="2022374" y="574089"/>
                    <a:pt x="1994292" y="574089"/>
                  </a:cubicBezTo>
                  <a:lnTo>
                    <a:pt x="50848" y="574089"/>
                  </a:lnTo>
                  <a:cubicBezTo>
                    <a:pt x="37362" y="574089"/>
                    <a:pt x="24429" y="568732"/>
                    <a:pt x="14893" y="559196"/>
                  </a:cubicBezTo>
                  <a:cubicBezTo>
                    <a:pt x="5357" y="549660"/>
                    <a:pt x="0" y="536727"/>
                    <a:pt x="0" y="523241"/>
                  </a:cubicBezTo>
                  <a:lnTo>
                    <a:pt x="0" y="50848"/>
                  </a:lnTo>
                  <a:cubicBezTo>
                    <a:pt x="0" y="22765"/>
                    <a:pt x="22765" y="0"/>
                    <a:pt x="50848" y="0"/>
                  </a:cubicBezTo>
                  <a:close/>
                </a:path>
              </a:pathLst>
            </a:custGeom>
            <a:solidFill>
              <a:srgbClr val="FFFFFF"/>
            </a:solidFill>
          </p:spPr>
        </p:sp>
        <p:sp>
          <p:nvSpPr>
            <p:cNvPr name="TextBox 6" id="6"/>
            <p:cNvSpPr txBox="true"/>
            <p:nvPr/>
          </p:nvSpPr>
          <p:spPr>
            <a:xfrm>
              <a:off x="0" y="-38100"/>
              <a:ext cx="2045139" cy="612189"/>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5683524" y="4559133"/>
            <a:ext cx="6920952" cy="1254458"/>
          </a:xfrm>
          <a:prstGeom prst="rect">
            <a:avLst/>
          </a:prstGeom>
        </p:spPr>
        <p:txBody>
          <a:bodyPr anchor="t" rtlCol="false" tIns="0" lIns="0" bIns="0" rIns="0">
            <a:spAutoFit/>
          </a:bodyPr>
          <a:lstStyle/>
          <a:p>
            <a:pPr algn="ctr">
              <a:lnSpc>
                <a:spcPts val="9774"/>
              </a:lnSpc>
            </a:pPr>
            <a:r>
              <a:rPr lang="en-US" sz="8805">
                <a:solidFill>
                  <a:srgbClr val="000000"/>
                </a:solidFill>
                <a:latin typeface="Montserrat"/>
              </a:rPr>
              <a:t>Thanks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descr="Orange Blur Circle Illustration"/>
          <p:cNvSpPr/>
          <p:nvPr/>
        </p:nvSpPr>
        <p:spPr>
          <a:xfrm flipH="false" flipV="false" rot="0">
            <a:off x="-2856551" y="-3491880"/>
            <a:ext cx="8703174" cy="8703174"/>
          </a:xfrm>
          <a:custGeom>
            <a:avLst/>
            <a:gdLst/>
            <a:ahLst/>
            <a:cxnLst/>
            <a:rect r="r" b="b" t="t" l="l"/>
            <a:pathLst>
              <a:path h="8703174" w="8703174">
                <a:moveTo>
                  <a:pt x="0" y="0"/>
                </a:moveTo>
                <a:lnTo>
                  <a:pt x="8703175" y="0"/>
                </a:lnTo>
                <a:lnTo>
                  <a:pt x="8703175" y="8703175"/>
                </a:lnTo>
                <a:lnTo>
                  <a:pt x="0" y="87031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852852" y="1692597"/>
            <a:ext cx="9214278" cy="1219200"/>
          </a:xfrm>
          <a:prstGeom prst="rect">
            <a:avLst/>
          </a:prstGeom>
        </p:spPr>
        <p:txBody>
          <a:bodyPr anchor="t" rtlCol="false" tIns="0" lIns="0" bIns="0" rIns="0">
            <a:spAutoFit/>
          </a:bodyPr>
          <a:lstStyle/>
          <a:p>
            <a:pPr algn="l" marL="0" indent="0" lvl="0">
              <a:lnSpc>
                <a:spcPts val="9600"/>
              </a:lnSpc>
            </a:pPr>
            <a:r>
              <a:rPr lang="en-US" sz="8000" u="none">
                <a:solidFill>
                  <a:srgbClr val="000000"/>
                </a:solidFill>
                <a:latin typeface="Montserrat"/>
              </a:rPr>
              <a:t>summary</a:t>
            </a:r>
          </a:p>
        </p:txBody>
      </p:sp>
      <p:sp>
        <p:nvSpPr>
          <p:cNvPr name="TextBox 4" id="4"/>
          <p:cNvSpPr txBox="true"/>
          <p:nvPr/>
        </p:nvSpPr>
        <p:spPr>
          <a:xfrm rot="0">
            <a:off x="1852852" y="5125398"/>
            <a:ext cx="9710806" cy="3652346"/>
          </a:xfrm>
          <a:prstGeom prst="rect">
            <a:avLst/>
          </a:prstGeom>
        </p:spPr>
        <p:txBody>
          <a:bodyPr anchor="t" rtlCol="false" tIns="0" lIns="0" bIns="0" rIns="0">
            <a:spAutoFit/>
          </a:bodyPr>
          <a:lstStyle/>
          <a:p>
            <a:pPr algn="l" marL="0" indent="0" lvl="0">
              <a:lnSpc>
                <a:spcPts val="4868"/>
              </a:lnSpc>
              <a:spcBef>
                <a:spcPct val="0"/>
              </a:spcBef>
            </a:pPr>
            <a:r>
              <a:rPr lang="en-US" sz="3477">
                <a:solidFill>
                  <a:srgbClr val="000000"/>
                </a:solidFill>
                <a:latin typeface="Montserrat"/>
              </a:rPr>
              <a:t>01 - whats Smart Park ?</a:t>
            </a:r>
          </a:p>
          <a:p>
            <a:pPr algn="l" marL="0" indent="0" lvl="0">
              <a:lnSpc>
                <a:spcPts val="4868"/>
              </a:lnSpc>
              <a:spcBef>
                <a:spcPct val="0"/>
              </a:spcBef>
            </a:pPr>
            <a:r>
              <a:rPr lang="en-US" sz="3477">
                <a:solidFill>
                  <a:srgbClr val="000000"/>
                </a:solidFill>
                <a:latin typeface="Montserrat"/>
              </a:rPr>
              <a:t>02 - Problematic</a:t>
            </a:r>
          </a:p>
          <a:p>
            <a:pPr algn="l" marL="0" indent="0" lvl="0">
              <a:lnSpc>
                <a:spcPts val="4868"/>
              </a:lnSpc>
              <a:spcBef>
                <a:spcPct val="0"/>
              </a:spcBef>
            </a:pPr>
            <a:r>
              <a:rPr lang="en-US" sz="3477">
                <a:solidFill>
                  <a:srgbClr val="000000"/>
                </a:solidFill>
                <a:latin typeface="Montserrat"/>
              </a:rPr>
              <a:t>03 - The Need for Innovative Solutions</a:t>
            </a:r>
          </a:p>
          <a:p>
            <a:pPr algn="l" marL="0" indent="0" lvl="0">
              <a:lnSpc>
                <a:spcPts val="4868"/>
              </a:lnSpc>
              <a:spcBef>
                <a:spcPct val="0"/>
              </a:spcBef>
            </a:pPr>
            <a:r>
              <a:rPr lang="en-US" sz="3477">
                <a:solidFill>
                  <a:srgbClr val="000000"/>
                </a:solidFill>
                <a:latin typeface="Montserrat"/>
              </a:rPr>
              <a:t>04 - Methodology</a:t>
            </a:r>
          </a:p>
          <a:p>
            <a:pPr algn="l" marL="0" indent="0" lvl="0">
              <a:lnSpc>
                <a:spcPts val="4868"/>
              </a:lnSpc>
              <a:spcBef>
                <a:spcPct val="0"/>
              </a:spcBef>
            </a:pPr>
            <a:r>
              <a:rPr lang="en-US" sz="3477">
                <a:solidFill>
                  <a:srgbClr val="000000"/>
                </a:solidFill>
                <a:latin typeface="Montserrat"/>
              </a:rPr>
              <a:t>05 - Practical example</a:t>
            </a:r>
          </a:p>
          <a:p>
            <a:pPr algn="l" marL="0" indent="0" lvl="0">
              <a:lnSpc>
                <a:spcPts val="4868"/>
              </a:lnSpc>
              <a:spcBef>
                <a:spcPct val="0"/>
              </a:spcBef>
            </a:pPr>
            <a:r>
              <a:rPr lang="en-US" sz="3477">
                <a:solidFill>
                  <a:srgbClr val="000000"/>
                </a:solidFill>
                <a:latin typeface="Montserrat"/>
              </a:rPr>
              <a:t>06 - Conclusions</a:t>
            </a:r>
          </a:p>
        </p:txBody>
      </p:sp>
      <p:sp>
        <p:nvSpPr>
          <p:cNvPr name="Freeform 5" id="5"/>
          <p:cNvSpPr/>
          <p:nvPr/>
        </p:nvSpPr>
        <p:spPr>
          <a:xfrm flipH="false" flipV="false" rot="0">
            <a:off x="15569293" y="4849586"/>
            <a:ext cx="5437414" cy="5437414"/>
          </a:xfrm>
          <a:custGeom>
            <a:avLst/>
            <a:gdLst/>
            <a:ahLst/>
            <a:cxnLst/>
            <a:rect r="r" b="b" t="t" l="l"/>
            <a:pathLst>
              <a:path h="5437414" w="5437414">
                <a:moveTo>
                  <a:pt x="0" y="0"/>
                </a:moveTo>
                <a:lnTo>
                  <a:pt x="5437414" y="0"/>
                </a:lnTo>
                <a:lnTo>
                  <a:pt x="5437414" y="5437414"/>
                </a:lnTo>
                <a:lnTo>
                  <a:pt x="0" y="54374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9644869" y="3026279"/>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44491" y="1028700"/>
            <a:ext cx="11017868" cy="8229600"/>
            <a:chOff x="0" y="0"/>
            <a:chExt cx="2901825" cy="2167467"/>
          </a:xfrm>
        </p:grpSpPr>
        <p:sp>
          <p:nvSpPr>
            <p:cNvPr name="Freeform 4" id="4"/>
            <p:cNvSpPr/>
            <p:nvPr/>
          </p:nvSpPr>
          <p:spPr>
            <a:xfrm flipH="false" flipV="false" rot="0">
              <a:off x="0" y="0"/>
              <a:ext cx="2901825" cy="2167467"/>
            </a:xfrm>
            <a:custGeom>
              <a:avLst/>
              <a:gdLst/>
              <a:ahLst/>
              <a:cxnLst/>
              <a:rect r="r" b="b" t="t" l="l"/>
              <a:pathLst>
                <a:path h="2167467" w="2901825">
                  <a:moveTo>
                    <a:pt x="35836" y="0"/>
                  </a:moveTo>
                  <a:lnTo>
                    <a:pt x="2865989" y="0"/>
                  </a:lnTo>
                  <a:cubicBezTo>
                    <a:pt x="2885781" y="0"/>
                    <a:pt x="2901825" y="16044"/>
                    <a:pt x="2901825" y="35836"/>
                  </a:cubicBezTo>
                  <a:lnTo>
                    <a:pt x="2901825" y="2131631"/>
                  </a:lnTo>
                  <a:cubicBezTo>
                    <a:pt x="2901825" y="2151422"/>
                    <a:pt x="2885781" y="2167467"/>
                    <a:pt x="2865989" y="2167467"/>
                  </a:cubicBezTo>
                  <a:lnTo>
                    <a:pt x="35836" y="2167467"/>
                  </a:lnTo>
                  <a:cubicBezTo>
                    <a:pt x="16044" y="2167467"/>
                    <a:pt x="0" y="2151422"/>
                    <a:pt x="0" y="2131631"/>
                  </a:cubicBezTo>
                  <a:lnTo>
                    <a:pt x="0" y="35836"/>
                  </a:lnTo>
                  <a:cubicBezTo>
                    <a:pt x="0" y="16044"/>
                    <a:pt x="16044" y="0"/>
                    <a:pt x="35836" y="0"/>
                  </a:cubicBezTo>
                  <a:close/>
                </a:path>
              </a:pathLst>
            </a:custGeom>
            <a:solidFill>
              <a:srgbClr val="FFFFFF"/>
            </a:solidFill>
          </p:spPr>
        </p:sp>
        <p:sp>
          <p:nvSpPr>
            <p:cNvPr name="TextBox 5" id="5"/>
            <p:cNvSpPr txBox="true"/>
            <p:nvPr/>
          </p:nvSpPr>
          <p:spPr>
            <a:xfrm>
              <a:off x="0" y="-38100"/>
              <a:ext cx="2901825" cy="2205567"/>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0834909" y="0"/>
            <a:ext cx="9161597" cy="5474267"/>
          </a:xfrm>
          <a:custGeom>
            <a:avLst/>
            <a:gdLst/>
            <a:ahLst/>
            <a:cxnLst/>
            <a:rect r="r" b="b" t="t" l="l"/>
            <a:pathLst>
              <a:path h="5474267" w="9161597">
                <a:moveTo>
                  <a:pt x="0" y="0"/>
                </a:moveTo>
                <a:lnTo>
                  <a:pt x="9161597" y="0"/>
                </a:lnTo>
                <a:lnTo>
                  <a:pt x="9161597" y="5474267"/>
                </a:lnTo>
                <a:lnTo>
                  <a:pt x="0" y="5474267"/>
                </a:lnTo>
                <a:lnTo>
                  <a:pt x="0" y="0"/>
                </a:lnTo>
                <a:close/>
              </a:path>
            </a:pathLst>
          </a:custGeom>
          <a:blipFill>
            <a:blip r:embed="rId4"/>
            <a:stretch>
              <a:fillRect l="0" t="0" r="0" b="0"/>
            </a:stretch>
          </a:blipFill>
        </p:spPr>
      </p:sp>
      <p:sp>
        <p:nvSpPr>
          <p:cNvPr name="TextBox 7" id="7"/>
          <p:cNvSpPr txBox="true"/>
          <p:nvPr/>
        </p:nvSpPr>
        <p:spPr>
          <a:xfrm rot="0">
            <a:off x="1491881" y="2969129"/>
            <a:ext cx="10184716" cy="4611497"/>
          </a:xfrm>
          <a:prstGeom prst="rect">
            <a:avLst/>
          </a:prstGeom>
        </p:spPr>
        <p:txBody>
          <a:bodyPr anchor="t" rtlCol="false" tIns="0" lIns="0" bIns="0" rIns="0">
            <a:spAutoFit/>
          </a:bodyPr>
          <a:lstStyle/>
          <a:p>
            <a:pPr algn="just">
              <a:lnSpc>
                <a:spcPts val="4122"/>
              </a:lnSpc>
            </a:pPr>
            <a:r>
              <a:rPr lang="en-US" sz="2944">
                <a:solidFill>
                  <a:srgbClr val="000000"/>
                </a:solidFill>
                <a:latin typeface="Montserrat"/>
              </a:rPr>
              <a:t>SmartPark is an innovative parking management solution designed specifically for apartment communities in urban areas. </a:t>
            </a:r>
          </a:p>
          <a:p>
            <a:pPr algn="just">
              <a:lnSpc>
                <a:spcPts val="4122"/>
              </a:lnSpc>
            </a:pPr>
          </a:p>
          <a:p>
            <a:pPr algn="just">
              <a:lnSpc>
                <a:spcPts val="4122"/>
              </a:lnSpc>
            </a:pPr>
            <a:r>
              <a:rPr lang="en-US" sz="2944">
                <a:solidFill>
                  <a:srgbClr val="000000"/>
                </a:solidFill>
                <a:latin typeface="Montserrat"/>
              </a:rPr>
              <a:t>One of the key features of SmartPark is its intuitive dashboard interface, which provides users with a user-friendly platform to view parking availability and receive instant notifications. </a:t>
            </a:r>
          </a:p>
          <a:p>
            <a:pPr algn="l">
              <a:lnSpc>
                <a:spcPts val="4122"/>
              </a:lnSpc>
            </a:pPr>
          </a:p>
        </p:txBody>
      </p:sp>
      <p:sp>
        <p:nvSpPr>
          <p:cNvPr name="TextBox 8" id="8"/>
          <p:cNvSpPr txBox="true"/>
          <p:nvPr/>
        </p:nvSpPr>
        <p:spPr>
          <a:xfrm rot="0">
            <a:off x="1939271" y="2014709"/>
            <a:ext cx="6926637"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01 -  whats Smart Park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descr="Orange Blur Circle Illustration"/>
          <p:cNvSpPr/>
          <p:nvPr/>
        </p:nvSpPr>
        <p:spPr>
          <a:xfrm flipH="false" flipV="false" rot="0">
            <a:off x="-7065937" y="2512921"/>
            <a:ext cx="15228862" cy="15228862"/>
          </a:xfrm>
          <a:custGeom>
            <a:avLst/>
            <a:gdLst/>
            <a:ahLst/>
            <a:cxnLst/>
            <a:rect r="r" b="b" t="t" l="l"/>
            <a:pathLst>
              <a:path h="15228862" w="15228862">
                <a:moveTo>
                  <a:pt x="0" y="0"/>
                </a:moveTo>
                <a:lnTo>
                  <a:pt x="15228862" y="0"/>
                </a:lnTo>
                <a:lnTo>
                  <a:pt x="15228862" y="15228863"/>
                </a:lnTo>
                <a:lnTo>
                  <a:pt x="0" y="152288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67765" y="1962733"/>
            <a:ext cx="14893811" cy="6750950"/>
            <a:chOff x="0" y="0"/>
            <a:chExt cx="19858414" cy="9001266"/>
          </a:xfrm>
        </p:grpSpPr>
        <p:sp>
          <p:nvSpPr>
            <p:cNvPr name="TextBox 4" id="4"/>
            <p:cNvSpPr txBox="true"/>
            <p:nvPr/>
          </p:nvSpPr>
          <p:spPr>
            <a:xfrm rot="0">
              <a:off x="0" y="171450"/>
              <a:ext cx="15450644" cy="1439574"/>
            </a:xfrm>
            <a:prstGeom prst="rect">
              <a:avLst/>
            </a:prstGeom>
          </p:spPr>
          <p:txBody>
            <a:bodyPr anchor="t" rtlCol="false" tIns="0" lIns="0" bIns="0" rIns="0">
              <a:spAutoFit/>
            </a:bodyPr>
            <a:lstStyle/>
            <a:p>
              <a:pPr algn="l" marL="0" indent="0" lvl="0">
                <a:lnSpc>
                  <a:spcPts val="7690"/>
                </a:lnSpc>
                <a:spcBef>
                  <a:spcPct val="0"/>
                </a:spcBef>
              </a:pPr>
              <a:r>
                <a:rPr lang="en-US" sz="7928" u="none">
                  <a:solidFill>
                    <a:srgbClr val="FFAA00"/>
                  </a:solidFill>
                  <a:latin typeface="Montserrat"/>
                </a:rPr>
                <a:t>02 - Problematic</a:t>
              </a:r>
            </a:p>
          </p:txBody>
        </p:sp>
        <p:sp>
          <p:nvSpPr>
            <p:cNvPr name="TextBox 5" id="5"/>
            <p:cNvSpPr txBox="true"/>
            <p:nvPr/>
          </p:nvSpPr>
          <p:spPr>
            <a:xfrm rot="0">
              <a:off x="0" y="2549994"/>
              <a:ext cx="19858414" cy="6451273"/>
            </a:xfrm>
            <a:prstGeom prst="rect">
              <a:avLst/>
            </a:prstGeom>
          </p:spPr>
          <p:txBody>
            <a:bodyPr anchor="t" rtlCol="false" tIns="0" lIns="0" bIns="0" rIns="0">
              <a:spAutoFit/>
            </a:bodyPr>
            <a:lstStyle/>
            <a:p>
              <a:pPr algn="l" marL="500005" indent="-250002" lvl="1">
                <a:lnSpc>
                  <a:spcPts val="3242"/>
                </a:lnSpc>
                <a:spcBef>
                  <a:spcPct val="0"/>
                </a:spcBef>
                <a:buFont typeface="Arial"/>
                <a:buChar char="•"/>
              </a:pPr>
              <a:r>
                <a:rPr lang="en-US" sz="2315">
                  <a:solidFill>
                    <a:srgbClr val="000000"/>
                  </a:solidFill>
                  <a:latin typeface="Montserrat"/>
                </a:rPr>
                <a:t>U</a:t>
              </a:r>
              <a:r>
                <a:rPr lang="en-US" sz="2315" u="none">
                  <a:solidFill>
                    <a:srgbClr val="000000"/>
                  </a:solidFill>
                  <a:latin typeface="Montserrat"/>
                </a:rPr>
                <a:t>rban apartment parking: Limited space, rising resident demands.</a:t>
              </a:r>
            </a:p>
            <a:p>
              <a:pPr algn="l">
                <a:lnSpc>
                  <a:spcPts val="3242"/>
                </a:lnSpc>
                <a:spcBef>
                  <a:spcPct val="0"/>
                </a:spcBef>
              </a:pPr>
            </a:p>
            <a:p>
              <a:pPr algn="l" marL="500005" indent="-250002" lvl="1">
                <a:lnSpc>
                  <a:spcPts val="3242"/>
                </a:lnSpc>
                <a:spcBef>
                  <a:spcPct val="0"/>
                </a:spcBef>
                <a:buFont typeface="Arial"/>
                <a:buChar char="•"/>
              </a:pPr>
              <a:r>
                <a:rPr lang="en-US" sz="2315" u="none">
                  <a:solidFill>
                    <a:srgbClr val="000000"/>
                  </a:solidFill>
                  <a:latin typeface="Montserrat"/>
                </a:rPr>
                <a:t>Traditional methods: Manual allocation, outdated tech = inefficiencies.</a:t>
              </a:r>
            </a:p>
            <a:p>
              <a:pPr algn="l">
                <a:lnSpc>
                  <a:spcPts val="3242"/>
                </a:lnSpc>
                <a:spcBef>
                  <a:spcPct val="0"/>
                </a:spcBef>
              </a:pPr>
            </a:p>
            <a:p>
              <a:pPr algn="l" marL="500005" indent="-250002" lvl="1">
                <a:lnSpc>
                  <a:spcPts val="3242"/>
                </a:lnSpc>
                <a:spcBef>
                  <a:spcPct val="0"/>
                </a:spcBef>
                <a:buFont typeface="Arial"/>
                <a:buChar char="•"/>
              </a:pPr>
              <a:r>
                <a:rPr lang="en-US" sz="2315" u="none">
                  <a:solidFill>
                    <a:srgbClr val="000000"/>
                  </a:solidFill>
                  <a:latin typeface="Montserrat"/>
                </a:rPr>
                <a:t>Real-time visibility lacking: Residents circle for spots, worsens congestion.</a:t>
              </a:r>
            </a:p>
            <a:p>
              <a:pPr algn="l">
                <a:lnSpc>
                  <a:spcPts val="3242"/>
                </a:lnSpc>
                <a:spcBef>
                  <a:spcPct val="0"/>
                </a:spcBef>
              </a:pPr>
            </a:p>
            <a:p>
              <a:pPr algn="l" marL="500005" indent="-250002" lvl="1">
                <a:lnSpc>
                  <a:spcPts val="3242"/>
                </a:lnSpc>
                <a:spcBef>
                  <a:spcPct val="0"/>
                </a:spcBef>
                <a:buFont typeface="Arial"/>
                <a:buChar char="•"/>
              </a:pPr>
              <a:r>
                <a:rPr lang="en-US" sz="2315" u="none">
                  <a:solidFill>
                    <a:srgbClr val="000000"/>
                  </a:solidFill>
                  <a:latin typeface="Montserrat"/>
                </a:rPr>
                <a:t>Peak hours, events: Unpredictable demand, worsens competition.</a:t>
              </a:r>
            </a:p>
            <a:p>
              <a:pPr algn="l">
                <a:lnSpc>
                  <a:spcPts val="3242"/>
                </a:lnSpc>
                <a:spcBef>
                  <a:spcPct val="0"/>
                </a:spcBef>
              </a:pPr>
            </a:p>
            <a:p>
              <a:pPr algn="l" marL="500005" indent="-250002" lvl="1">
                <a:lnSpc>
                  <a:spcPts val="3242"/>
                </a:lnSpc>
                <a:spcBef>
                  <a:spcPct val="0"/>
                </a:spcBef>
                <a:buFont typeface="Arial"/>
                <a:buChar char="•"/>
              </a:pPr>
              <a:r>
                <a:rPr lang="en-US" sz="2315" u="none">
                  <a:solidFill>
                    <a:srgbClr val="000000"/>
                  </a:solidFill>
                  <a:latin typeface="Montserrat"/>
                </a:rPr>
                <a:t>Current infrastructure inadequate: Unsustainable, low resident satisfaction.</a:t>
              </a:r>
            </a:p>
            <a:p>
              <a:pPr algn="l">
                <a:lnSpc>
                  <a:spcPts val="3242"/>
                </a:lnSpc>
                <a:spcBef>
                  <a:spcPct val="0"/>
                </a:spcBef>
              </a:pPr>
            </a:p>
            <a:p>
              <a:pPr algn="l" marL="500005" indent="-250002" lvl="1">
                <a:lnSpc>
                  <a:spcPts val="3242"/>
                </a:lnSpc>
                <a:spcBef>
                  <a:spcPct val="0"/>
                </a:spcBef>
                <a:buFont typeface="Arial"/>
                <a:buChar char="•"/>
              </a:pPr>
              <a:r>
                <a:rPr lang="en-US" sz="2315" u="none">
                  <a:solidFill>
                    <a:srgbClr val="000000"/>
                  </a:solidFill>
                  <a:latin typeface="Montserrat"/>
                </a:rPr>
                <a:t>Need proactive, adaptive approach: Address congestion, shortages, inefficiencies.</a:t>
              </a:r>
            </a:p>
            <a:p>
              <a:pPr algn="l" marL="0" indent="0" lvl="0">
                <a:lnSpc>
                  <a:spcPts val="2822"/>
                </a:lnSpc>
                <a:spcBef>
                  <a:spcPct val="0"/>
                </a:spcBef>
              </a:pPr>
            </a:p>
          </p:txBody>
        </p:sp>
      </p:grpSp>
      <p:grpSp>
        <p:nvGrpSpPr>
          <p:cNvPr name="Group 6" id="6"/>
          <p:cNvGrpSpPr/>
          <p:nvPr/>
        </p:nvGrpSpPr>
        <p:grpSpPr>
          <a:xfrm rot="5400000">
            <a:off x="8752904" y="-8752904"/>
            <a:ext cx="782192" cy="18288000"/>
            <a:chOff x="0" y="0"/>
            <a:chExt cx="206010" cy="4816593"/>
          </a:xfrm>
        </p:grpSpPr>
        <p:sp>
          <p:nvSpPr>
            <p:cNvPr name="Freeform 7" id="7"/>
            <p:cNvSpPr/>
            <p:nvPr/>
          </p:nvSpPr>
          <p:spPr>
            <a:xfrm flipH="false" flipV="false" rot="0">
              <a:off x="0" y="0"/>
              <a:ext cx="206010" cy="4816592"/>
            </a:xfrm>
            <a:custGeom>
              <a:avLst/>
              <a:gdLst/>
              <a:ahLst/>
              <a:cxnLst/>
              <a:rect r="r" b="b" t="t" l="l"/>
              <a:pathLst>
                <a:path h="4816592" w="206010">
                  <a:moveTo>
                    <a:pt x="0" y="0"/>
                  </a:moveTo>
                  <a:lnTo>
                    <a:pt x="206010" y="0"/>
                  </a:lnTo>
                  <a:lnTo>
                    <a:pt x="206010" y="4816592"/>
                  </a:lnTo>
                  <a:lnTo>
                    <a:pt x="0" y="4816592"/>
                  </a:lnTo>
                  <a:close/>
                </a:path>
              </a:pathLst>
            </a:custGeom>
            <a:solidFill>
              <a:srgbClr val="FFAA00"/>
            </a:solidFill>
          </p:spPr>
        </p:sp>
        <p:sp>
          <p:nvSpPr>
            <p:cNvPr name="TextBox 8" id="8"/>
            <p:cNvSpPr txBox="true"/>
            <p:nvPr/>
          </p:nvSpPr>
          <p:spPr>
            <a:xfrm>
              <a:off x="0" y="-57150"/>
              <a:ext cx="206010" cy="4873743"/>
            </a:xfrm>
            <a:prstGeom prst="rect">
              <a:avLst/>
            </a:prstGeom>
          </p:spPr>
          <p:txBody>
            <a:bodyPr anchor="ctr" rtlCol="false" tIns="50800" lIns="50800" bIns="50800" rIns="50800"/>
            <a:lstStyle/>
            <a:p>
              <a:pPr algn="ctr">
                <a:lnSpc>
                  <a:spcPts val="3150"/>
                </a:lnSpc>
              </a:pPr>
            </a:p>
          </p:txBody>
        </p:sp>
      </p:grpSp>
      <p:sp>
        <p:nvSpPr>
          <p:cNvPr name="AutoShape 9" id="9"/>
          <p:cNvSpPr/>
          <p:nvPr/>
        </p:nvSpPr>
        <p:spPr>
          <a:xfrm>
            <a:off x="16741775" y="32701"/>
            <a:ext cx="19050" cy="10287000"/>
          </a:xfrm>
          <a:prstGeom prst="line">
            <a:avLst/>
          </a:prstGeom>
          <a:ln cap="flat" w="47625">
            <a:solidFill>
              <a:srgbClr val="50E8D1"/>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4792413" y="4011511"/>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890912" y="5143500"/>
            <a:ext cx="4609246" cy="4114800"/>
          </a:xfrm>
          <a:custGeom>
            <a:avLst/>
            <a:gdLst/>
            <a:ahLst/>
            <a:cxnLst/>
            <a:rect r="r" b="b" t="t" l="l"/>
            <a:pathLst>
              <a:path h="4114800" w="4609246">
                <a:moveTo>
                  <a:pt x="0" y="0"/>
                </a:moveTo>
                <a:lnTo>
                  <a:pt x="4609247" y="0"/>
                </a:lnTo>
                <a:lnTo>
                  <a:pt x="460924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164740" y="1730827"/>
            <a:ext cx="5452344" cy="2417071"/>
            <a:chOff x="0" y="0"/>
            <a:chExt cx="1168691" cy="518091"/>
          </a:xfrm>
        </p:grpSpPr>
        <p:sp>
          <p:nvSpPr>
            <p:cNvPr name="Freeform 5" id="5"/>
            <p:cNvSpPr/>
            <p:nvPr/>
          </p:nvSpPr>
          <p:spPr>
            <a:xfrm flipH="false" flipV="false" rot="0">
              <a:off x="0" y="0"/>
              <a:ext cx="1168691" cy="518091"/>
            </a:xfrm>
            <a:custGeom>
              <a:avLst/>
              <a:gdLst/>
              <a:ahLst/>
              <a:cxnLst/>
              <a:rect r="r" b="b" t="t" l="l"/>
              <a:pathLst>
                <a:path h="518091" w="1168691">
                  <a:moveTo>
                    <a:pt x="141993" y="0"/>
                  </a:moveTo>
                  <a:lnTo>
                    <a:pt x="1026699" y="0"/>
                  </a:lnTo>
                  <a:cubicBezTo>
                    <a:pt x="1105119" y="0"/>
                    <a:pt x="1168691" y="63572"/>
                    <a:pt x="1168691" y="141993"/>
                  </a:cubicBezTo>
                  <a:lnTo>
                    <a:pt x="1168691" y="376098"/>
                  </a:lnTo>
                  <a:cubicBezTo>
                    <a:pt x="1168691" y="454519"/>
                    <a:pt x="1105119" y="518091"/>
                    <a:pt x="1026699" y="518091"/>
                  </a:cubicBezTo>
                  <a:lnTo>
                    <a:pt x="141993" y="518091"/>
                  </a:lnTo>
                  <a:cubicBezTo>
                    <a:pt x="63572" y="518091"/>
                    <a:pt x="0" y="454519"/>
                    <a:pt x="0" y="376098"/>
                  </a:cubicBezTo>
                  <a:lnTo>
                    <a:pt x="0" y="141993"/>
                  </a:lnTo>
                  <a:cubicBezTo>
                    <a:pt x="0" y="63572"/>
                    <a:pt x="63572" y="0"/>
                    <a:pt x="141993" y="0"/>
                  </a:cubicBezTo>
                  <a:close/>
                </a:path>
              </a:pathLst>
            </a:custGeom>
            <a:solidFill>
              <a:srgbClr val="50E8D1"/>
            </a:solidFill>
          </p:spPr>
        </p:sp>
        <p:sp>
          <p:nvSpPr>
            <p:cNvPr name="TextBox 6" id="6"/>
            <p:cNvSpPr txBox="true"/>
            <p:nvPr/>
          </p:nvSpPr>
          <p:spPr>
            <a:xfrm>
              <a:off x="0" y="-38100"/>
              <a:ext cx="1168691" cy="556191"/>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1443861" y="-2105612"/>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9935924" y="2167929"/>
            <a:ext cx="8703174" cy="8703174"/>
          </a:xfrm>
          <a:custGeom>
            <a:avLst/>
            <a:gdLst/>
            <a:ahLst/>
            <a:cxnLst/>
            <a:rect r="r" b="b" t="t" l="l"/>
            <a:pathLst>
              <a:path h="8703174" w="8703174">
                <a:moveTo>
                  <a:pt x="0" y="0"/>
                </a:moveTo>
                <a:lnTo>
                  <a:pt x="8703174" y="0"/>
                </a:lnTo>
                <a:lnTo>
                  <a:pt x="8703174" y="8703175"/>
                </a:lnTo>
                <a:lnTo>
                  <a:pt x="0" y="87031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7532974" y="1028700"/>
            <a:ext cx="9726326" cy="8036526"/>
            <a:chOff x="0" y="0"/>
            <a:chExt cx="2561666" cy="2116616"/>
          </a:xfrm>
        </p:grpSpPr>
        <p:sp>
          <p:nvSpPr>
            <p:cNvPr name="Freeform 10" id="10"/>
            <p:cNvSpPr/>
            <p:nvPr/>
          </p:nvSpPr>
          <p:spPr>
            <a:xfrm flipH="false" flipV="false" rot="0">
              <a:off x="0" y="0"/>
              <a:ext cx="2561666" cy="2116616"/>
            </a:xfrm>
            <a:custGeom>
              <a:avLst/>
              <a:gdLst/>
              <a:ahLst/>
              <a:cxnLst/>
              <a:rect r="r" b="b" t="t" l="l"/>
              <a:pathLst>
                <a:path h="2116616" w="2561666">
                  <a:moveTo>
                    <a:pt x="40595" y="0"/>
                  </a:moveTo>
                  <a:lnTo>
                    <a:pt x="2521071" y="0"/>
                  </a:lnTo>
                  <a:cubicBezTo>
                    <a:pt x="2543491" y="0"/>
                    <a:pt x="2561666" y="18175"/>
                    <a:pt x="2561666" y="40595"/>
                  </a:cubicBezTo>
                  <a:lnTo>
                    <a:pt x="2561666" y="2076021"/>
                  </a:lnTo>
                  <a:cubicBezTo>
                    <a:pt x="2561666" y="2086787"/>
                    <a:pt x="2557389" y="2097113"/>
                    <a:pt x="2549776" y="2104726"/>
                  </a:cubicBezTo>
                  <a:cubicBezTo>
                    <a:pt x="2542163" y="2112339"/>
                    <a:pt x="2531838" y="2116616"/>
                    <a:pt x="2521071" y="2116616"/>
                  </a:cubicBezTo>
                  <a:lnTo>
                    <a:pt x="40595" y="2116616"/>
                  </a:lnTo>
                  <a:cubicBezTo>
                    <a:pt x="29828" y="2116616"/>
                    <a:pt x="19503" y="2112339"/>
                    <a:pt x="11890" y="2104726"/>
                  </a:cubicBezTo>
                  <a:cubicBezTo>
                    <a:pt x="4277" y="2097113"/>
                    <a:pt x="0" y="2086787"/>
                    <a:pt x="0" y="2076021"/>
                  </a:cubicBezTo>
                  <a:lnTo>
                    <a:pt x="0" y="40595"/>
                  </a:lnTo>
                  <a:cubicBezTo>
                    <a:pt x="0" y="29828"/>
                    <a:pt x="4277" y="19503"/>
                    <a:pt x="11890" y="11890"/>
                  </a:cubicBezTo>
                  <a:cubicBezTo>
                    <a:pt x="19503" y="4277"/>
                    <a:pt x="29828" y="0"/>
                    <a:pt x="40595" y="0"/>
                  </a:cubicBezTo>
                  <a:close/>
                </a:path>
              </a:pathLst>
            </a:custGeom>
            <a:solidFill>
              <a:srgbClr val="FFFFFF"/>
            </a:solidFill>
          </p:spPr>
        </p:sp>
        <p:sp>
          <p:nvSpPr>
            <p:cNvPr name="TextBox 11" id="11"/>
            <p:cNvSpPr txBox="true"/>
            <p:nvPr/>
          </p:nvSpPr>
          <p:spPr>
            <a:xfrm>
              <a:off x="0" y="-38100"/>
              <a:ext cx="2561666" cy="2154716"/>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8500159" y="2825007"/>
            <a:ext cx="8237227" cy="5317626"/>
          </a:xfrm>
          <a:prstGeom prst="rect">
            <a:avLst/>
          </a:prstGeom>
        </p:spPr>
        <p:txBody>
          <a:bodyPr anchor="t" rtlCol="false" tIns="0" lIns="0" bIns="0" rIns="0">
            <a:spAutoFit/>
          </a:bodyPr>
          <a:lstStyle/>
          <a:p>
            <a:pPr algn="just" marL="648173" indent="-324087" lvl="1">
              <a:lnSpc>
                <a:spcPts val="4203"/>
              </a:lnSpc>
              <a:buFont typeface="Arial"/>
              <a:buChar char="•"/>
            </a:pPr>
            <a:r>
              <a:rPr lang="en-US" sz="3002">
                <a:solidFill>
                  <a:srgbClr val="000000"/>
                </a:solidFill>
                <a:latin typeface="Montserrat Semi-Bold"/>
              </a:rPr>
              <a:t>Complexities of Modern Urban Living.</a:t>
            </a:r>
          </a:p>
          <a:p>
            <a:pPr algn="just">
              <a:lnSpc>
                <a:spcPts val="4203"/>
              </a:lnSpc>
            </a:pPr>
          </a:p>
          <a:p>
            <a:pPr algn="just" marL="648173" indent="-324087" lvl="1">
              <a:lnSpc>
                <a:spcPts val="4203"/>
              </a:lnSpc>
              <a:buFont typeface="Arial"/>
              <a:buChar char="•"/>
            </a:pPr>
            <a:r>
              <a:rPr lang="en-US" sz="3002">
                <a:solidFill>
                  <a:srgbClr val="000000"/>
                </a:solidFill>
                <a:latin typeface="Montserrat Semi-Bold"/>
              </a:rPr>
              <a:t>Limitations of Traditional Methods.</a:t>
            </a:r>
          </a:p>
          <a:p>
            <a:pPr algn="just">
              <a:lnSpc>
                <a:spcPts val="4203"/>
              </a:lnSpc>
            </a:pPr>
          </a:p>
          <a:p>
            <a:pPr algn="just" marL="648173" indent="-324087" lvl="1">
              <a:lnSpc>
                <a:spcPts val="4203"/>
              </a:lnSpc>
              <a:buFont typeface="Arial"/>
              <a:buChar char="•"/>
            </a:pPr>
            <a:r>
              <a:rPr lang="en-US" sz="3002">
                <a:solidFill>
                  <a:srgbClr val="000000"/>
                </a:solidFill>
                <a:latin typeface="Montserrat Semi-Bold"/>
              </a:rPr>
              <a:t>Real-Time Visibility.</a:t>
            </a:r>
          </a:p>
          <a:p>
            <a:pPr algn="just">
              <a:lnSpc>
                <a:spcPts val="4203"/>
              </a:lnSpc>
            </a:pPr>
          </a:p>
          <a:p>
            <a:pPr algn="just" marL="648173" indent="-324087" lvl="1">
              <a:lnSpc>
                <a:spcPts val="4203"/>
              </a:lnSpc>
              <a:buFont typeface="Arial"/>
              <a:buChar char="•"/>
            </a:pPr>
            <a:r>
              <a:rPr lang="en-US" sz="3002">
                <a:solidFill>
                  <a:srgbClr val="000000"/>
                </a:solidFill>
                <a:latin typeface="Montserrat Semi-Bold"/>
              </a:rPr>
              <a:t>Enhanced Resident Experience.</a:t>
            </a:r>
          </a:p>
          <a:p>
            <a:pPr algn="just">
              <a:lnSpc>
                <a:spcPts val="4203"/>
              </a:lnSpc>
            </a:pPr>
          </a:p>
          <a:p>
            <a:pPr algn="just" marL="648173" indent="-324087" lvl="1">
              <a:lnSpc>
                <a:spcPts val="4203"/>
              </a:lnSpc>
              <a:buFont typeface="Arial"/>
              <a:buChar char="•"/>
            </a:pPr>
            <a:r>
              <a:rPr lang="en-US" sz="3002">
                <a:solidFill>
                  <a:srgbClr val="000000"/>
                </a:solidFill>
                <a:latin typeface="Montserrat Semi-Bold"/>
              </a:rPr>
              <a:t>Waste of Time.</a:t>
            </a:r>
          </a:p>
          <a:p>
            <a:pPr algn="just">
              <a:lnSpc>
                <a:spcPts val="4203"/>
              </a:lnSpc>
            </a:pPr>
          </a:p>
        </p:txBody>
      </p:sp>
      <p:sp>
        <p:nvSpPr>
          <p:cNvPr name="TextBox 13" id="13"/>
          <p:cNvSpPr txBox="true"/>
          <p:nvPr/>
        </p:nvSpPr>
        <p:spPr>
          <a:xfrm rot="0">
            <a:off x="7768876" y="1787977"/>
            <a:ext cx="9490424" cy="519973"/>
          </a:xfrm>
          <a:prstGeom prst="rect">
            <a:avLst/>
          </a:prstGeom>
        </p:spPr>
        <p:txBody>
          <a:bodyPr anchor="t" rtlCol="false" tIns="0" lIns="0" bIns="0" rIns="0">
            <a:spAutoFit/>
          </a:bodyPr>
          <a:lstStyle/>
          <a:p>
            <a:pPr algn="r">
              <a:lnSpc>
                <a:spcPts val="3984"/>
              </a:lnSpc>
            </a:pPr>
            <a:r>
              <a:rPr lang="en-US" sz="3795">
                <a:solidFill>
                  <a:srgbClr val="FF9405"/>
                </a:solidFill>
                <a:latin typeface="Montserrat"/>
              </a:rPr>
              <a:t>03 - The Need for Innovative Solutions:</a:t>
            </a:r>
          </a:p>
        </p:txBody>
      </p:sp>
      <p:sp>
        <p:nvSpPr>
          <p:cNvPr name="Freeform 14" id="14"/>
          <p:cNvSpPr/>
          <p:nvPr/>
        </p:nvSpPr>
        <p:spPr>
          <a:xfrm flipH="false" flipV="false" rot="0">
            <a:off x="-661438" y="0"/>
            <a:ext cx="9161597" cy="5474267"/>
          </a:xfrm>
          <a:custGeom>
            <a:avLst/>
            <a:gdLst/>
            <a:ahLst/>
            <a:cxnLst/>
            <a:rect r="r" b="b" t="t" l="l"/>
            <a:pathLst>
              <a:path h="5474267" w="9161597">
                <a:moveTo>
                  <a:pt x="0" y="0"/>
                </a:moveTo>
                <a:lnTo>
                  <a:pt x="9161597" y="0"/>
                </a:lnTo>
                <a:lnTo>
                  <a:pt x="9161597" y="5474267"/>
                </a:lnTo>
                <a:lnTo>
                  <a:pt x="0" y="5474267"/>
                </a:lnTo>
                <a:lnTo>
                  <a:pt x="0" y="0"/>
                </a:lnTo>
                <a:close/>
              </a:path>
            </a:pathLst>
          </a:custGeom>
          <a:blipFill>
            <a:blip r:embed="rId8"/>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519532" y="3262833"/>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27916" y="-385208"/>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2388218"/>
            <a:ext cx="16233037" cy="6870082"/>
            <a:chOff x="0" y="0"/>
            <a:chExt cx="4275368" cy="1809404"/>
          </a:xfrm>
        </p:grpSpPr>
        <p:sp>
          <p:nvSpPr>
            <p:cNvPr name="Freeform 5" id="5"/>
            <p:cNvSpPr/>
            <p:nvPr/>
          </p:nvSpPr>
          <p:spPr>
            <a:xfrm flipH="false" flipV="false" rot="0">
              <a:off x="0" y="0"/>
              <a:ext cx="4275368" cy="1809404"/>
            </a:xfrm>
            <a:custGeom>
              <a:avLst/>
              <a:gdLst/>
              <a:ahLst/>
              <a:cxnLst/>
              <a:rect r="r" b="b" t="t" l="l"/>
              <a:pathLst>
                <a:path h="1809404" w="4275368">
                  <a:moveTo>
                    <a:pt x="24323" y="0"/>
                  </a:moveTo>
                  <a:lnTo>
                    <a:pt x="4251045" y="0"/>
                  </a:lnTo>
                  <a:cubicBezTo>
                    <a:pt x="4264478" y="0"/>
                    <a:pt x="4275368" y="10890"/>
                    <a:pt x="4275368" y="24323"/>
                  </a:cubicBezTo>
                  <a:lnTo>
                    <a:pt x="4275368" y="1785081"/>
                  </a:lnTo>
                  <a:cubicBezTo>
                    <a:pt x="4275368" y="1798514"/>
                    <a:pt x="4264478" y="1809404"/>
                    <a:pt x="4251045" y="1809404"/>
                  </a:cubicBezTo>
                  <a:lnTo>
                    <a:pt x="24323" y="1809404"/>
                  </a:lnTo>
                  <a:cubicBezTo>
                    <a:pt x="10890" y="1809404"/>
                    <a:pt x="0" y="1798514"/>
                    <a:pt x="0" y="1785081"/>
                  </a:cubicBezTo>
                  <a:lnTo>
                    <a:pt x="0" y="24323"/>
                  </a:lnTo>
                  <a:cubicBezTo>
                    <a:pt x="0" y="10890"/>
                    <a:pt x="10890" y="0"/>
                    <a:pt x="24323" y="0"/>
                  </a:cubicBezTo>
                  <a:close/>
                </a:path>
              </a:pathLst>
            </a:custGeom>
            <a:solidFill>
              <a:srgbClr val="FFFFFF"/>
            </a:solidFill>
          </p:spPr>
        </p:sp>
        <p:sp>
          <p:nvSpPr>
            <p:cNvPr name="TextBox 6" id="6"/>
            <p:cNvSpPr txBox="true"/>
            <p:nvPr/>
          </p:nvSpPr>
          <p:spPr>
            <a:xfrm>
              <a:off x="0" y="-38100"/>
              <a:ext cx="4275368" cy="184750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0307767" y="2811902"/>
            <a:ext cx="6022715" cy="6022715"/>
          </a:xfrm>
          <a:custGeom>
            <a:avLst/>
            <a:gdLst/>
            <a:ahLst/>
            <a:cxnLst/>
            <a:rect r="r" b="b" t="t" l="l"/>
            <a:pathLst>
              <a:path h="6022715" w="6022715">
                <a:moveTo>
                  <a:pt x="0" y="0"/>
                </a:moveTo>
                <a:lnTo>
                  <a:pt x="6022716" y="0"/>
                </a:lnTo>
                <a:lnTo>
                  <a:pt x="6022716" y="6022715"/>
                </a:lnTo>
                <a:lnTo>
                  <a:pt x="0" y="6022715"/>
                </a:lnTo>
                <a:lnTo>
                  <a:pt x="0" y="0"/>
                </a:lnTo>
                <a:close/>
              </a:path>
            </a:pathLst>
          </a:custGeom>
          <a:blipFill>
            <a:blip r:embed="rId6"/>
            <a:stretch>
              <a:fillRect l="0" t="0" r="0" b="0"/>
            </a:stretch>
          </a:blipFill>
        </p:spPr>
      </p:sp>
      <p:sp>
        <p:nvSpPr>
          <p:cNvPr name="TextBox 8" id="8"/>
          <p:cNvSpPr txBox="true"/>
          <p:nvPr/>
        </p:nvSpPr>
        <p:spPr>
          <a:xfrm rot="0">
            <a:off x="1028700" y="1085850"/>
            <a:ext cx="4614155"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04 - Methodology</a:t>
            </a:r>
          </a:p>
        </p:txBody>
      </p:sp>
      <p:sp>
        <p:nvSpPr>
          <p:cNvPr name="TextBox 9" id="9"/>
          <p:cNvSpPr txBox="true"/>
          <p:nvPr/>
        </p:nvSpPr>
        <p:spPr>
          <a:xfrm rot="0">
            <a:off x="1634525" y="3215208"/>
            <a:ext cx="6299220" cy="5693993"/>
          </a:xfrm>
          <a:prstGeom prst="rect">
            <a:avLst/>
          </a:prstGeom>
        </p:spPr>
        <p:txBody>
          <a:bodyPr anchor="t" rtlCol="false" tIns="0" lIns="0" bIns="0" rIns="0">
            <a:spAutoFit/>
          </a:bodyPr>
          <a:lstStyle/>
          <a:p>
            <a:pPr algn="just">
              <a:lnSpc>
                <a:spcPts val="3782"/>
              </a:lnSpc>
            </a:pPr>
            <a:r>
              <a:rPr lang="en-US" sz="2702">
                <a:solidFill>
                  <a:srgbClr val="000000"/>
                </a:solidFill>
                <a:latin typeface="Montserrat"/>
              </a:rPr>
              <a:t>At the core of our solution is a system designed to process images captured from strategically positioned video cameras. These cameras are typically installed in elevated locations to provide comprehensive coverage of the parking area. </a:t>
            </a:r>
          </a:p>
          <a:p>
            <a:pPr algn="just">
              <a:lnSpc>
                <a:spcPts val="3782"/>
              </a:lnSpc>
            </a:pPr>
            <a:r>
              <a:rPr lang="en-US" sz="2702">
                <a:solidFill>
                  <a:srgbClr val="000000"/>
                </a:solidFill>
                <a:latin typeface="Montserrat"/>
              </a:rPr>
              <a:t>The images are then processed to identify whether cars are parked or not and to notify the user if the parking area is full.</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519532" y="3262833"/>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27916" y="-385208"/>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2388218"/>
            <a:ext cx="16233037" cy="6870082"/>
            <a:chOff x="0" y="0"/>
            <a:chExt cx="4275368" cy="1809404"/>
          </a:xfrm>
        </p:grpSpPr>
        <p:sp>
          <p:nvSpPr>
            <p:cNvPr name="Freeform 5" id="5"/>
            <p:cNvSpPr/>
            <p:nvPr/>
          </p:nvSpPr>
          <p:spPr>
            <a:xfrm flipH="false" flipV="false" rot="0">
              <a:off x="0" y="0"/>
              <a:ext cx="4275368" cy="1809404"/>
            </a:xfrm>
            <a:custGeom>
              <a:avLst/>
              <a:gdLst/>
              <a:ahLst/>
              <a:cxnLst/>
              <a:rect r="r" b="b" t="t" l="l"/>
              <a:pathLst>
                <a:path h="1809404" w="4275368">
                  <a:moveTo>
                    <a:pt x="24323" y="0"/>
                  </a:moveTo>
                  <a:lnTo>
                    <a:pt x="4251045" y="0"/>
                  </a:lnTo>
                  <a:cubicBezTo>
                    <a:pt x="4264478" y="0"/>
                    <a:pt x="4275368" y="10890"/>
                    <a:pt x="4275368" y="24323"/>
                  </a:cubicBezTo>
                  <a:lnTo>
                    <a:pt x="4275368" y="1785081"/>
                  </a:lnTo>
                  <a:cubicBezTo>
                    <a:pt x="4275368" y="1798514"/>
                    <a:pt x="4264478" y="1809404"/>
                    <a:pt x="4251045" y="1809404"/>
                  </a:cubicBezTo>
                  <a:lnTo>
                    <a:pt x="24323" y="1809404"/>
                  </a:lnTo>
                  <a:cubicBezTo>
                    <a:pt x="10890" y="1809404"/>
                    <a:pt x="0" y="1798514"/>
                    <a:pt x="0" y="1785081"/>
                  </a:cubicBezTo>
                  <a:lnTo>
                    <a:pt x="0" y="24323"/>
                  </a:lnTo>
                  <a:cubicBezTo>
                    <a:pt x="0" y="10890"/>
                    <a:pt x="10890" y="0"/>
                    <a:pt x="24323" y="0"/>
                  </a:cubicBezTo>
                  <a:close/>
                </a:path>
              </a:pathLst>
            </a:custGeom>
            <a:solidFill>
              <a:srgbClr val="FFFFFF"/>
            </a:solidFill>
          </p:spPr>
        </p:sp>
        <p:sp>
          <p:nvSpPr>
            <p:cNvPr name="TextBox 6" id="6"/>
            <p:cNvSpPr txBox="true"/>
            <p:nvPr/>
          </p:nvSpPr>
          <p:spPr>
            <a:xfrm>
              <a:off x="0" y="-38100"/>
              <a:ext cx="4275368" cy="184750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8470659" y="3498166"/>
            <a:ext cx="8463935" cy="4650186"/>
          </a:xfrm>
          <a:custGeom>
            <a:avLst/>
            <a:gdLst/>
            <a:ahLst/>
            <a:cxnLst/>
            <a:rect r="r" b="b" t="t" l="l"/>
            <a:pathLst>
              <a:path h="4650186" w="8463935">
                <a:moveTo>
                  <a:pt x="0" y="0"/>
                </a:moveTo>
                <a:lnTo>
                  <a:pt x="8463936" y="0"/>
                </a:lnTo>
                <a:lnTo>
                  <a:pt x="8463936" y="4650186"/>
                </a:lnTo>
                <a:lnTo>
                  <a:pt x="0" y="4650186"/>
                </a:lnTo>
                <a:lnTo>
                  <a:pt x="0" y="0"/>
                </a:lnTo>
                <a:close/>
              </a:path>
            </a:pathLst>
          </a:custGeom>
          <a:blipFill>
            <a:blip r:embed="rId6"/>
            <a:stretch>
              <a:fillRect l="0" t="0" r="0" b="0"/>
            </a:stretch>
          </a:blipFill>
        </p:spPr>
      </p:sp>
      <p:sp>
        <p:nvSpPr>
          <p:cNvPr name="TextBox 8" id="8"/>
          <p:cNvSpPr txBox="true"/>
          <p:nvPr/>
        </p:nvSpPr>
        <p:spPr>
          <a:xfrm rot="0">
            <a:off x="1634525" y="3215208"/>
            <a:ext cx="6299220" cy="5693993"/>
          </a:xfrm>
          <a:prstGeom prst="rect">
            <a:avLst/>
          </a:prstGeom>
        </p:spPr>
        <p:txBody>
          <a:bodyPr anchor="t" rtlCol="false" tIns="0" lIns="0" bIns="0" rIns="0">
            <a:spAutoFit/>
          </a:bodyPr>
          <a:lstStyle/>
          <a:p>
            <a:pPr algn="just">
              <a:lnSpc>
                <a:spcPts val="3782"/>
              </a:lnSpc>
            </a:pPr>
            <a:r>
              <a:rPr lang="en-US" sz="2702">
                <a:solidFill>
                  <a:srgbClr val="000000"/>
                </a:solidFill>
                <a:latin typeface="Montserrat"/>
              </a:rPr>
              <a:t>The first phase of is identifting vehicules captured by cameras, we achieve this by background substraction that compared frames and detecting deviations, indicating a moving object.</a:t>
            </a:r>
          </a:p>
          <a:p>
            <a:pPr algn="just">
              <a:lnSpc>
                <a:spcPts val="3782"/>
              </a:lnSpc>
            </a:pPr>
            <a:r>
              <a:rPr lang="en-US" sz="2702">
                <a:solidFill>
                  <a:srgbClr val="000000"/>
                </a:solidFill>
                <a:latin typeface="Montserrat"/>
              </a:rPr>
              <a:t> This process, known as background subtraction, isolates foreground pixels, focusing attention on areas containing potential objects of interest.</a:t>
            </a:r>
          </a:p>
          <a:p>
            <a:pPr algn="just">
              <a:lnSpc>
                <a:spcPts val="3782"/>
              </a:lnSpc>
            </a:pPr>
          </a:p>
        </p:txBody>
      </p:sp>
      <p:sp>
        <p:nvSpPr>
          <p:cNvPr name="TextBox 9" id="9"/>
          <p:cNvSpPr txBox="true"/>
          <p:nvPr/>
        </p:nvSpPr>
        <p:spPr>
          <a:xfrm rot="0">
            <a:off x="1028700" y="1085850"/>
            <a:ext cx="4614155"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Object detection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519532" y="3262833"/>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27916" y="-385208"/>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2388218"/>
            <a:ext cx="16233037" cy="6870082"/>
            <a:chOff x="0" y="0"/>
            <a:chExt cx="4275368" cy="1809404"/>
          </a:xfrm>
        </p:grpSpPr>
        <p:sp>
          <p:nvSpPr>
            <p:cNvPr name="Freeform 5" id="5"/>
            <p:cNvSpPr/>
            <p:nvPr/>
          </p:nvSpPr>
          <p:spPr>
            <a:xfrm flipH="false" flipV="false" rot="0">
              <a:off x="0" y="0"/>
              <a:ext cx="4275368" cy="1809404"/>
            </a:xfrm>
            <a:custGeom>
              <a:avLst/>
              <a:gdLst/>
              <a:ahLst/>
              <a:cxnLst/>
              <a:rect r="r" b="b" t="t" l="l"/>
              <a:pathLst>
                <a:path h="1809404" w="4275368">
                  <a:moveTo>
                    <a:pt x="24323" y="0"/>
                  </a:moveTo>
                  <a:lnTo>
                    <a:pt x="4251045" y="0"/>
                  </a:lnTo>
                  <a:cubicBezTo>
                    <a:pt x="4264478" y="0"/>
                    <a:pt x="4275368" y="10890"/>
                    <a:pt x="4275368" y="24323"/>
                  </a:cubicBezTo>
                  <a:lnTo>
                    <a:pt x="4275368" y="1785081"/>
                  </a:lnTo>
                  <a:cubicBezTo>
                    <a:pt x="4275368" y="1798514"/>
                    <a:pt x="4264478" y="1809404"/>
                    <a:pt x="4251045" y="1809404"/>
                  </a:cubicBezTo>
                  <a:lnTo>
                    <a:pt x="24323" y="1809404"/>
                  </a:lnTo>
                  <a:cubicBezTo>
                    <a:pt x="10890" y="1809404"/>
                    <a:pt x="0" y="1798514"/>
                    <a:pt x="0" y="1785081"/>
                  </a:cubicBezTo>
                  <a:lnTo>
                    <a:pt x="0" y="24323"/>
                  </a:lnTo>
                  <a:cubicBezTo>
                    <a:pt x="0" y="10890"/>
                    <a:pt x="10890" y="0"/>
                    <a:pt x="24323" y="0"/>
                  </a:cubicBezTo>
                  <a:close/>
                </a:path>
              </a:pathLst>
            </a:custGeom>
            <a:solidFill>
              <a:srgbClr val="FFFFFF"/>
            </a:solidFill>
          </p:spPr>
        </p:sp>
        <p:sp>
          <p:nvSpPr>
            <p:cNvPr name="TextBox 6" id="6"/>
            <p:cNvSpPr txBox="true"/>
            <p:nvPr/>
          </p:nvSpPr>
          <p:spPr>
            <a:xfrm>
              <a:off x="0" y="-38100"/>
              <a:ext cx="4275368" cy="1847504"/>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3063275" y="3802583"/>
            <a:ext cx="11855470" cy="3312743"/>
          </a:xfrm>
          <a:prstGeom prst="rect">
            <a:avLst/>
          </a:prstGeom>
        </p:spPr>
        <p:txBody>
          <a:bodyPr anchor="t" rtlCol="false" tIns="0" lIns="0" bIns="0" rIns="0">
            <a:spAutoFit/>
          </a:bodyPr>
          <a:lstStyle/>
          <a:p>
            <a:pPr algn="just">
              <a:lnSpc>
                <a:spcPts val="3782"/>
              </a:lnSpc>
            </a:pPr>
            <a:r>
              <a:rPr lang="en-US" sz="2702">
                <a:solidFill>
                  <a:srgbClr val="000000"/>
                </a:solidFill>
                <a:latin typeface="Montserrat"/>
              </a:rPr>
              <a:t>By identifying object boundaries based on pixel intensity and spatial coherence, contour detection algorithms, such as those in OpenCV, analyze video feeds or static images from surveillance cameras. This process isolates regions of interest indicative of cars, enabling the system to delineate their outlines regardless of orientation or scale. Extracted contours provide geometric descriptors, facilitating real-time analysis of car size, shape, and spatial distribution.</a:t>
            </a:r>
          </a:p>
        </p:txBody>
      </p:sp>
      <p:sp>
        <p:nvSpPr>
          <p:cNvPr name="TextBox 8" id="8"/>
          <p:cNvSpPr txBox="true"/>
          <p:nvPr/>
        </p:nvSpPr>
        <p:spPr>
          <a:xfrm rot="0">
            <a:off x="1028700" y="1085850"/>
            <a:ext cx="4614155" cy="1024798"/>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Contour detection</a:t>
            </a:r>
          </a:p>
          <a:p>
            <a:pPr algn="l">
              <a:lnSpc>
                <a:spcPts val="3984"/>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F2F2"/>
        </a:solidFill>
      </p:bgPr>
    </p:bg>
    <p:spTree>
      <p:nvGrpSpPr>
        <p:cNvPr id="1" name=""/>
        <p:cNvGrpSpPr/>
        <p:nvPr/>
      </p:nvGrpSpPr>
      <p:grpSpPr>
        <a:xfrm>
          <a:off x="0" y="0"/>
          <a:ext cx="0" cy="0"/>
          <a:chOff x="0" y="0"/>
          <a:chExt cx="0" cy="0"/>
        </a:xfrm>
      </p:grpSpPr>
      <p:sp>
        <p:nvSpPr>
          <p:cNvPr name="Freeform 2" id="2"/>
          <p:cNvSpPr/>
          <p:nvPr/>
        </p:nvSpPr>
        <p:spPr>
          <a:xfrm flipH="false" flipV="false" rot="0">
            <a:off x="-1519532" y="3262833"/>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327916" y="-385208"/>
            <a:ext cx="8703174" cy="8703174"/>
          </a:xfrm>
          <a:custGeom>
            <a:avLst/>
            <a:gdLst/>
            <a:ahLst/>
            <a:cxnLst/>
            <a:rect r="r" b="b" t="t" l="l"/>
            <a:pathLst>
              <a:path h="8703174" w="8703174">
                <a:moveTo>
                  <a:pt x="0" y="0"/>
                </a:moveTo>
                <a:lnTo>
                  <a:pt x="8703174" y="0"/>
                </a:lnTo>
                <a:lnTo>
                  <a:pt x="8703174" y="8703174"/>
                </a:lnTo>
                <a:lnTo>
                  <a:pt x="0" y="87031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1028700" y="2388218"/>
            <a:ext cx="16233037" cy="6870082"/>
            <a:chOff x="0" y="0"/>
            <a:chExt cx="4275368" cy="1809404"/>
          </a:xfrm>
        </p:grpSpPr>
        <p:sp>
          <p:nvSpPr>
            <p:cNvPr name="Freeform 5" id="5"/>
            <p:cNvSpPr/>
            <p:nvPr/>
          </p:nvSpPr>
          <p:spPr>
            <a:xfrm flipH="false" flipV="false" rot="0">
              <a:off x="0" y="0"/>
              <a:ext cx="4275368" cy="1809404"/>
            </a:xfrm>
            <a:custGeom>
              <a:avLst/>
              <a:gdLst/>
              <a:ahLst/>
              <a:cxnLst/>
              <a:rect r="r" b="b" t="t" l="l"/>
              <a:pathLst>
                <a:path h="1809404" w="4275368">
                  <a:moveTo>
                    <a:pt x="24323" y="0"/>
                  </a:moveTo>
                  <a:lnTo>
                    <a:pt x="4251045" y="0"/>
                  </a:lnTo>
                  <a:cubicBezTo>
                    <a:pt x="4264478" y="0"/>
                    <a:pt x="4275368" y="10890"/>
                    <a:pt x="4275368" y="24323"/>
                  </a:cubicBezTo>
                  <a:lnTo>
                    <a:pt x="4275368" y="1785081"/>
                  </a:lnTo>
                  <a:cubicBezTo>
                    <a:pt x="4275368" y="1798514"/>
                    <a:pt x="4264478" y="1809404"/>
                    <a:pt x="4251045" y="1809404"/>
                  </a:cubicBezTo>
                  <a:lnTo>
                    <a:pt x="24323" y="1809404"/>
                  </a:lnTo>
                  <a:cubicBezTo>
                    <a:pt x="10890" y="1809404"/>
                    <a:pt x="0" y="1798514"/>
                    <a:pt x="0" y="1785081"/>
                  </a:cubicBezTo>
                  <a:lnTo>
                    <a:pt x="0" y="24323"/>
                  </a:lnTo>
                  <a:cubicBezTo>
                    <a:pt x="0" y="10890"/>
                    <a:pt x="10890" y="0"/>
                    <a:pt x="24323" y="0"/>
                  </a:cubicBezTo>
                  <a:close/>
                </a:path>
              </a:pathLst>
            </a:custGeom>
            <a:solidFill>
              <a:srgbClr val="FFFFFF"/>
            </a:solidFill>
          </p:spPr>
        </p:sp>
        <p:sp>
          <p:nvSpPr>
            <p:cNvPr name="TextBox 6" id="6"/>
            <p:cNvSpPr txBox="true"/>
            <p:nvPr/>
          </p:nvSpPr>
          <p:spPr>
            <a:xfrm>
              <a:off x="0" y="-38100"/>
              <a:ext cx="4275368" cy="1847504"/>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0386391" y="2858914"/>
            <a:ext cx="5928691" cy="5928691"/>
          </a:xfrm>
          <a:custGeom>
            <a:avLst/>
            <a:gdLst/>
            <a:ahLst/>
            <a:cxnLst/>
            <a:rect r="r" b="b" t="t" l="l"/>
            <a:pathLst>
              <a:path h="5928691" w="5928691">
                <a:moveTo>
                  <a:pt x="0" y="0"/>
                </a:moveTo>
                <a:lnTo>
                  <a:pt x="5928692" y="0"/>
                </a:lnTo>
                <a:lnTo>
                  <a:pt x="5928692" y="5928691"/>
                </a:lnTo>
                <a:lnTo>
                  <a:pt x="0" y="592869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655232" y="3428700"/>
            <a:ext cx="6081943" cy="4741493"/>
          </a:xfrm>
          <a:prstGeom prst="rect">
            <a:avLst/>
          </a:prstGeom>
        </p:spPr>
        <p:txBody>
          <a:bodyPr anchor="t" rtlCol="false" tIns="0" lIns="0" bIns="0" rIns="0">
            <a:spAutoFit/>
          </a:bodyPr>
          <a:lstStyle/>
          <a:p>
            <a:pPr algn="just">
              <a:lnSpc>
                <a:spcPts val="3782"/>
              </a:lnSpc>
            </a:pPr>
            <a:r>
              <a:rPr lang="en-US" sz="2702">
                <a:solidFill>
                  <a:srgbClr val="000000"/>
                </a:solidFill>
                <a:latin typeface="Montserrat"/>
              </a:rPr>
              <a:t>The integration of email notifications into the parking lot detection system offers a seamless and efficient means of communicating parking availability to users. By leveraging email, the system can provide timely updates on parking status, enabling drivers to make informed decisions about parking. </a:t>
            </a:r>
          </a:p>
        </p:txBody>
      </p:sp>
      <p:sp>
        <p:nvSpPr>
          <p:cNvPr name="TextBox 9" id="9"/>
          <p:cNvSpPr txBox="true"/>
          <p:nvPr/>
        </p:nvSpPr>
        <p:spPr>
          <a:xfrm rot="0">
            <a:off x="1028700" y="1085850"/>
            <a:ext cx="14437329" cy="519973"/>
          </a:xfrm>
          <a:prstGeom prst="rect">
            <a:avLst/>
          </a:prstGeom>
        </p:spPr>
        <p:txBody>
          <a:bodyPr anchor="t" rtlCol="false" tIns="0" lIns="0" bIns="0" rIns="0">
            <a:spAutoFit/>
          </a:bodyPr>
          <a:lstStyle/>
          <a:p>
            <a:pPr algn="l">
              <a:lnSpc>
                <a:spcPts val="3984"/>
              </a:lnSpc>
            </a:pPr>
            <a:r>
              <a:rPr lang="en-US" sz="3795">
                <a:solidFill>
                  <a:srgbClr val="FF9405"/>
                </a:solidFill>
                <a:latin typeface="Montserrat"/>
              </a:rPr>
              <a:t>Email Integration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DAGEGn5-e7E</dc:identifier>
  <dcterms:modified xsi:type="dcterms:W3CDTF">2011-08-01T06:04:30Z</dcterms:modified>
  <cp:revision>1</cp:revision>
  <dc:title>Presentation - SmartPark: AI-Driven AIoT Parking Solution for Apartment Communities.</dc:title>
</cp:coreProperties>
</file>

<file path=docProps/thumbnail.jpeg>
</file>